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comments/comment1.xml" ContentType="application/vnd.openxmlformats-officedocument.presentationml.comments+xml"/>
  <Override PartName="/ppt/comments/comment2.xml" ContentType="application/vnd.openxmlformats-officedocument.presentationml.comment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7" r:id="rId3"/>
    <p:sldId id="298" r:id="rId4"/>
    <p:sldId id="299" r:id="rId5"/>
    <p:sldId id="260" r:id="rId6"/>
    <p:sldId id="300" r:id="rId7"/>
    <p:sldId id="301" r:id="rId8"/>
    <p:sldId id="262" r:id="rId9"/>
    <p:sldId id="263" r:id="rId10"/>
    <p:sldId id="264" r:id="rId11"/>
    <p:sldId id="265" r:id="rId12"/>
    <p:sldId id="266" r:id="rId13"/>
    <p:sldId id="303" r:id="rId14"/>
    <p:sldId id="268" r:id="rId15"/>
    <p:sldId id="269" r:id="rId16"/>
    <p:sldId id="271" r:id="rId17"/>
    <p:sldId id="272" r:id="rId18"/>
    <p:sldId id="273" r:id="rId19"/>
    <p:sldId id="274" r:id="rId20"/>
    <p:sldId id="304" r:id="rId21"/>
    <p:sldId id="306" r:id="rId22"/>
    <p:sldId id="305" r:id="rId23"/>
    <p:sldId id="308" r:id="rId24"/>
    <p:sldId id="319" r:id="rId25"/>
    <p:sldId id="309" r:id="rId26"/>
    <p:sldId id="320" r:id="rId27"/>
    <p:sldId id="310" r:id="rId28"/>
    <p:sldId id="321" r:id="rId29"/>
    <p:sldId id="311" r:id="rId30"/>
    <p:sldId id="322" r:id="rId31"/>
    <p:sldId id="312" r:id="rId32"/>
    <p:sldId id="323" r:id="rId33"/>
    <p:sldId id="313" r:id="rId34"/>
    <p:sldId id="324" r:id="rId35"/>
    <p:sldId id="314" r:id="rId36"/>
    <p:sldId id="325" r:id="rId37"/>
    <p:sldId id="315" r:id="rId38"/>
    <p:sldId id="326" r:id="rId39"/>
    <p:sldId id="278" r:id="rId40"/>
    <p:sldId id="279" r:id="rId41"/>
    <p:sldId id="280" r:id="rId42"/>
    <p:sldId id="281" r:id="rId43"/>
    <p:sldId id="282" r:id="rId44"/>
    <p:sldId id="283" r:id="rId45"/>
    <p:sldId id="284" r:id="rId46"/>
    <p:sldId id="285" r:id="rId47"/>
    <p:sldId id="307" r:id="rId48"/>
    <p:sldId id="287" r:id="rId49"/>
    <p:sldId id="288" r:id="rId50"/>
    <p:sldId id="317" r:id="rId51"/>
    <p:sldId id="318" r:id="rId52"/>
    <p:sldId id="316" r:id="rId53"/>
    <p:sldId id="327" r:id="rId54"/>
    <p:sldId id="32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 initials="S" lastIdx="1" clrIdx="0">
    <p:extLst>
      <p:ext uri="{19B8F6BF-5375-455C-9EA6-DF929625EA0E}">
        <p15:presenceInfo xmlns:p15="http://schemas.microsoft.com/office/powerpoint/2012/main" userId="Sam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05" d="100"/>
          <a:sy n="105" d="100"/>
        </p:scale>
        <p:origin x="144" y="306"/>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2T23:59:40.435" idx="1">
    <p:pos x="7060" y="1178"/>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12T23:59:40.435" idx="1">
    <p:pos x="7060" y="1178"/>
    <p:text/>
    <p:extLst>
      <p:ext uri="{C676402C-5697-4E1C-873F-D02D1690AC5C}">
        <p15:threadingInfo xmlns:p15="http://schemas.microsoft.com/office/powerpoint/2012/main" timeZoneBias="-240"/>
      </p:ext>
    </p:extLst>
  </p:cm>
</p:cmLst>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7-22T23:39:42.71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nkml:trace contextRef="#ctx0" brushRef="#br0">13070 5697 0,'0'18'78,"36"0"-62,-19-1 0,1 1-1,0 0-15,-1-1 16,1 1-16,-18-1 0,35 19 16,-35-19-1,18 1-15,17 17 0,-17-17 16,17 17-1,0 1-15,1 16 16,-19-34-16,36 53 16,-35-54-16,17 54 15,-17-54-15,35 54 16,-36-53-16,19 52 16,-19-35-16,18 36 15,-17-36-15,0 1 16,17 34-16,0 1 15,-17-54-15,17 54 16,-17-36-16,-1 0 16,1 1-16,0-1 15,35 53-15,-18-53 16,0 36-16,0-36 16,-17 1-16,35 17 15,-35-18-15,-1 0 16,1 0-16,17 1 0,-17-1 15,17 35-15,0-34 16,1 52-16,-19-53 16,36 36-16,-35-36 15,17 0-15,-17 1 0,35 34 16,-36-35 0,1 18-16,17-17 0,-17-19 15,17 19-15,18 34 16,-35-35-16,-1 1 0,19-1 15,-19 0-15,36 36 16,-17-36-16,-1 0 0,-18 1 16,36 34-1,18 1-15,-36-18 16,-17-18-16,17 0 0,0 0 16,18 54-16,-17-54 15,16 35 1,-16-34-16,34 52 15,-34-53-15,-1 1 16,0-1-16,0 0 0,1 0 0,34 36 16,-34-36-16,34 53 15,-35-52 1,1-1-16,-19 0 0,19 0 0,34 36 16,-52-36-1,52 54-15,-34-54 16,-19 18-16,54 35 15,-36-53-15,0 18 0,1-18 16,34 54 0,-52-37-16,17-16 0,0 17 15,18-18-15,-17 18 0,34 35 16,-35-53 0,1 18-16,-1-17 0,0 16 15,1 1-15,-1-17 0,53 69 16,-53-52-16,1 0 15,34 53-15,-17-53 16,-18 0-16,36 53 16,-36-53-16,53 53 15,-52-54-15,34 72 16,-17-71-16,35 53 16,-52-36-16,16-17 15,-16 0-15,70 71 16,-71-54-16,18-17 0,0 18 15,0-1-15,35 71 16,-35-70-16,0-1 16,0 19-16,-1-19 0,1 1 15,0 17-15,0-18 0,-18 1 16,18 17-16,0-17 0,18-1 16,35 89-1,-53-88-15,70 87 16,-70-87-16,53 52 15,-53-70-15,0 0 0,-18 0 16,18 0-16,17 35 16,-34-52-16,17 16 15,-53-16-15</inkml:trace>
  <inkml:trace contextRef="#ctx0" brushRef="#br1" timeOffset="16162.765">13053 5556 0,'0'-17'0,"-18"17"47,18 17 31,18 1-62,-1 0 0,1-1-16,-18 1 15,18 17 1,-1-17-16,1 17 0,-18-17 15,18 35 1,-18-36-16,35 18 16,-35-17-16,35 17 15,-35-17-15,18 0 16,-1 17 0,1-17-16,-18-1 0,18 1 15,-1 0-15,-17-1 16,18 18-16,-18-17 15,18 0-15,-18 17 16,17 0-16,-17-17 0,18 0 16,0 17-1,-18-18-15,17 1 0,-17 0 16,18 17-16,-1-17 0,1 17 16,-18 0-16,18 0 15,-1-17 1,-17 0-16,18 17 0,0-17 0,-18-1 15,35 19 1,-35-19-16,35 19 16,-35-19-16,18 1 15,0-1-15,-18 1 0,35 17 16,-35-17-16,35 17 16,-35-17-16,18 17 15,-1-17-15,1-18 16,0 17-16,-1 1 15,-17 0-15,18-1 16,0 1 0,-18 0-16,17-1 0,-17 1 15,18-18-15,-18 18 0,35 17 16,-35-18-16,18-17 16,-1 18-16,-17 0 15,18-1-15,0 1 16,-1 0-16,-17-1 15,18 1 1,0 0-16,-1-1 16,1 1-1,-18 0-15,17-1 16,1 1-16,0-1 16,-1 1-16,-17 0 15,18-18-15,0 35 16,-1-17-16,-17-1 0,18-17 15,-18 18-15,35 17 16,-17-17-16,0 17 16,-1-17-1,1-1-15,-1 19 16,1-19 0,0 19-16,-1-36 15,1 35-15,0-18 16,-1 1-1,-17 0-15,36 17 16,-19-17-16,1-1 16,-1 1-1,-17 0-15,18-18 0,0 35 16,-1-17-16,1-1 16,0 1-1,-1-1-15,1 1 0,0 0 16,-18-1-1,17 1-15,-17 0 0,18-18 16,-1 35 0,1-17-16,0-1 15,-18 1 1,17 17-16,1-35 16,0 35-16,-1-17 15,1 0 1,-18-1-1,18 1 1,-1-18-16,-17 18 16,18-1-16,0 1 15,-18-1-15,17 1 0,1 17 16,-18-17-16,17 0 16,1-1-16,0 1 15,-1 17 1,1-17-16,0 0 15,-18-1-15,17 18 16,1-35 0,-18 18-16,0 0 0,18-1 15,-1 1-15,1 0 16,-18-1 0,17 1-16,-17 0 15,18-18-15,-18 17 0,18-17 16,-18 18-16,17-18 0,-17 17 15,18 1 1,-18 0 15,18-18-15,-18 17 15,17-17 0,-17 18-15,18 0 0,-18-1-1,18 1-15,-1-18 16,1 0 0,-36 0-1</inkml:trace>
  <inkml:trace contextRef="#ctx0" brushRef="#br1" timeOffset="18830.707">13035 5697 0,'-35'-17'16,"17"-1"0,1 0-1,34 18 32,1 36-31,0-19-16,-18 1 0,35 17 15,-18 1-15,1-19 16,-18 18-16,18-17 0,17 53 16,-17-36-16,-1-17 15,1 17-15,0 0 0,-1 0 16,1 18 0,-1-17-16,1-19 0,0 36 15,-1-35-15,1 17 16,0-17-16,-1 17 15,1-17-15,0-1 16,-1 19 0,-17-19-16,18 1 15,-1-1-15,-17 1 0,18-18 16,0 35-16,-1-17 16,-17 0-1,18-1-15,0 1 16,-1 0-1,-17-1 1,18-17-16,-18 18 16,18 0-16,-1-1 15,-17 1 1,18-18-16,-18 35 16,18-17-1,-18-1-15,17-17 0,-17 18 16,0 0-16,18-1 15,-18 1-15,17 0 16,-17-1-16,18 1 0,0 17 16,-1-17-1,1 35 1,0-36-16,-18 1 16,17 0-16,1 17 15,0-18-15,-18 1 16,17 0-16,1-1 0,-1 19 15,1-1-15,-18-17 16,18-1-16,-1 19 0,-17-19 16,36 18-16,-19 1 15,1-1 1,0-17-16,-1-1 0,1 19 16,-1-19-16,1 1 15,0-1-15,-18 19 0,17-19 16,19 19-16,-19-19 15,1 36-15,0-35 16,-1-1-16,19 19 16,-19-1-16,1-17 15,17 17-15,-17-17 16,-1 17-16,1 0 16,0-17-16,-1-1 0,1 1 15,0 17 1,17 1-16,-18-19 15,1 1-15,0 0 0,-1-1 16,-17 18-16,18-17 0,0 0 16,-1-1-16,1 1 15,0 0-15,-1-1 0,18 19 16,-35-19-16,18 1 0,17 17 16,-17-17-1,0-1-15,17 19 16,-17-19-16,17 19 15,-17-19-15,17 1 16,-18 0-16,19 17 16,-36-18-16,35 1 15,-35 0-15,18-1 16,-1 1-16,-17 0 16,18-1-1,0 1-15,-1 0 16,-17-1-1,18 1-15,-18-1 16,17-17 0,-17 18 46,18-18-46,-18 18-1,0-1 1,18 1-16,-18 0 16,17-1-16,1 1 15,-18 0-15,18-1 16,-18 1 15,-18-18 0</inkml:trace>
  <inkml:trace contextRef="#ctx0" brushRef="#br1" timeOffset="27016.145">15169 8943 0,'0'-18'16,"0"1"15,18 34 16,0 1 0,-18 0-32,0-1 1,17-17 0,-17 18-16,18-1 15,-18 1 1,18-18 0,-18 18-1,0-36 235,0 36-187,17-18-32,-17 17-15,0 1 62,0 0 47,18-18-110,-18 17 251,0 1-235,18 0-15,-18-1-1,0 1 1,0 0 0,0-1 31,-18-17-32,18 18 1,-18-18-1,18 17-15,-17-17 16,-1 0 0,18 18-1,-18-18-15,1 0 16,17 18-16,-36-1 16,19-17-16,-1 0 15,-17 18 1,17-18-16,1 18 15,-1-18-15,0 0 0,1 17 16,-1-17-16,0 18 0,-17-18 0,0 18 16,17-18-1,-35 17-15,36 1 16,-19-18-16,19 17 16,-1 1-16,-17-18 0,0 18 15,-1-1-15,-17 19 16,36-19-16,-54 19 15,36-19-15,-18 18 16,35-17-16,-35 17 16,36 1-16,-18-1 15,17-17-15,0 35 16,18-36-16,-17 18 16,-1 1-1,18-19-15,-18 1 0,1 17 16,17 1-16,-18 16 15,-17 19 1,35-53-16,-18 17 0,18 0 16,0-17-16,0 35 15,0-18-15,0 18 16,0-18-16,18-17 0,-18 17 16,17 18-16,-17-35 15,0 17-15,0-17 0,18 17 16,-18 18-1,0-36-15,0 19 16,0-19-16,18 1 0,-18 17 16,17-35-16,1 36 15,0-19 1,-1 18 0,1-17-16,0 0 15,-18-1-15,17 1 0,1-18 16,-1 18-16,1 17 15,0-17-15,-1-18 0,19 17 16,-19-17-16,1 18 16,17-18-16,-17 0 0,-1 0 15,19-18-15,17 18 16,-36 0-16,19-17 0,-19 17 16,36-36-16,-18 36 15,-17-17-15,0-1 16,17 0-16,-17 1 0,35-19 15,-36 19-15,18-36 16,-17 35-16,0 1 16,17-36-1,-17 35-15,-18 0 0,35-17 16,-17 18-16,-18-1 16,17 0-16,1-17 15,-1 0-15,-17 17 16,18 0-16,0-17 0,-18 0 15,17 17-15,-17-17 16,18 0-16,-18 17 16,18 0-16,-1-35 15,-17 36-15,18-18 16,-18-1-16,18-17 16,-18 36-16,17-36 15,-17 35-15,0 1 16,18-1-16,-18-35 15,0 35-15,17-35 16,1 18-16,-18 18 0,18-36 16,-18 17-16,0 19 15,17-19-15,1 1 16,-18 17-16,18-17 16,-18 18-16,17-1 15,-17 0-15,18-17 16,0 17-16,-18-17 15,17 17-15,-17 1 0,0-1 16,18 1-16,0-1 16,-18 0-16,17 1 15,1-1-15,-1 0 16,1 1-16,0-1 16,-1 0-1,-17 1-15,36-18 16,-19 17-16,-17 0 0,18 1 15,0 17-15,-1-36 16,1 19-16,-1-1 16,1 18-16,-18-18 15,18 1-15,-1 17 0,-17-18 16,18-17-16,0 17 16,-1 1-16,1-1 15,0 0-15,-18 1 16,17-1-16,1 0 0,-1 1 15,1-19 1,-18 19-16,18-18 16,-18 17-16,17-17 15,-17 17-15,18 0 16,-18 1-16,0-1 0,18 0 0,-1-17 16,-17 18-16,0-1 15,18 0-15,-18-17 16,0 17-16,18 1 0,-1-54 15,-17 53-15,18-34 16,-18 16-16,18 19 16,-18-19-16,0 19 0,0-19 15,17-16 1,-17 34-16,0-17 0,18-18 16,-1 35-1,-17-17-15,0 0 0,0-1 16,0 1-16,0 0 0,0-54 15,0 54-15,0-18 16,0 18-16,18 17 0,-18-17 16,0-18-16,0 36 15,18-1-15,-18 0 0,35-35 16,0 0 0,-35 18-16,18 18 15,0-19-15,-1-17 16,1 36-16,-1-36 15,1 35-15,-18 0 16,18 18-16,-18-17 0,17 17 16,19-18-1,-1 1-15,-17 17 0,34-18 16,-34 0-16,17 1 16,1 17-16,-1 0 0,36-18 15,-19 18-15,-16 0 16,-1 0-16,0 0 0,1 18 15,16-18 1,-16 17-16,-1 1 16,-17 0-16,17-1 15,-17 1-15,-1-1 16,1-17-16,-1 18 0,1 0 0,0-18 16,17 35-1,-17-35-15,-18 18 0,17-1 16,1 19-16,0-19 15,-18 1-15,17 17 16,1-17-16,-18 17 0,18-17 16,-18-1-16,0 1 0,0 0 15,0-1-15,0 19 16,0-19-16,-18 36 16,18-35-16,-18-1 15,18 1-15,0 0 0,-17-1 16,17 36-1,-18-35-15,18-1 16,-18 1-16,1 17 16,-1-17-16,0 0 15,18-1-15,-17 1 0,-1 0 0,0 17 16,18-17-16,-17-1 16,-1 1-16,1-1 15,17 1-15,-36 0 16,19-1-16,-19 19 15,19-19-15,-1 1 0,-17 0 16,17-1-16,-17 18 16,17-17-16,-17 0 15,17-1 1,-17 19-16,17-36 16,1 17-16,-1 1 0,-35 17 15,36-17 1,-1-1-16,-17 19 0,17-19 15,-17 19 1,17-19-16,-17 19 16,17-19-16,1 1 15,-1 0-15,-17 17 16,35-18-16,-18 1 0,-17 0 16,17-1-1,0 1-15,-17 0 16,18-1-1,-1 1-15,0 0 16,18-1-16,-17-17 16,-1 18-16,0-1 0,1 1 0,17 0 15,-36 17 1,19-17-16,-18 17 16,35-17-16,-18-1 15,0 1-15,18-1 0,-17 1 16,-1 17-1,18-17-15,-18 0 16,18-1-16,-17 1 0,17 0 16,-18-1-16,18 19 15,-18-19-15,18 1 16,-17-1-16,17 19 16,-18-19-16,18 1 0,-18 0 15,18-1-15,-17 1 0,17 0 16,0-1-16,0 18 15,0-17-15,0 0 16,0-1-16,0 1 16,0 0-1,17-1-15,-17 1 16,0 0-16,0-1 16,18 1-16,-18-1 15,0 1 1,0 0-16,0-1 15,0 1-15,0 0 16,0-1-16,0 1 16,0 0-16,0-1 15,0 1 1,0 0-16,18-18 0,-18 17 16,0 1-1,17-18-15,-17 17 31,18-17-15,-18 18-16,18-18 31,-18 18-31,17-18 16,-17 17 0,18-17-1,-18 18 1,0 0-16,18-1 15,-1 1-15,1 0 16,0-1 0,-1 1-1,-17-1-15,18 1 0,-1 0 16,1-1-16,-18 1 16,18 0-16,-1-1 15,1 1 1,0 0-16,-1-1 15,-17 1 1,18-1 0,0 1-16,-18 0 15,17-1 1,1-17 0,-18 18-1,0 0 1,17-18-1,-17 17-15,18 1 16,-18 0 0,18-18-1,-18 17 1,17-17 0,-17 18 62,18-18-63,0 18 17,-1-18-1,-17 17-16,18-17 17,-18 18-17,0-1 17,18-17-1,-18 18 31,17-18 95,-17 18-32,18-18-79,-18 17-30,0 1 390,0 0-374,0-1-17,17 1 1,-17 0-16,0-1 15,0 1 1,0-1 0,0 1-1,18-18-15,-18 18 16,0-1-16,18 1 31,-18 0-15,17-18-1,-17 17-15,18 1 16,-18 0-16,18-18 16,-1 17-16,-17 1 15,18-1 1,0-17-16,-18 18 16,17-18-16,-17 18 0,18-18 15,-18 17-15,18 1 16,-1-18-16,-17 18 15,18-18-15,-1 17 0,1 1 16,0-18-16,-1 18 16,-17-1-1,18-17-15,0 18 16,-18 0-16,17-18 16,-17 17-16,18-17 15,-18 18-15,18-18 16,-18 17-1,17-17-15,-17 18 16,18-18-16,-18 18 16,17-1-1,-17 1 1,18-18-16,0 18 0,-18-1 16,17-17-1,1 18 1,0 0-1,-1-1 1,1 1 0,-18-1-16,18 1 15,-1 0-15,1-1 16,-1 1-16,1 0 16,0-1-1,-1-17-15,-17 18 0,18 0 16,0-1-16,-1 1 15,1-1 1,0 1-16,-18 0 16,35-1-16,-35 1 15,35 17-15,-35-17 16,18-18-16,-1 18 0,1-1 16,0 1-1,-1 0-15,-17-1 0,18 1 16,0-1-16,-1 1 15,-17 0-15,18-1 0,0 1 16,-1 17 0,1-35-16,-18 18 15,17 0-15,1-1 16,0 1-16,-1-1 16,1 1-16,0 17 15,-18-17-15,17-18 16,-17 18-16,18 17 15,-18-17-15,18-18 16,-18 17-16,17 1 0,1-1 16,-1 1-1,-17 0-15,18-1 0,0 1 16,-18 0 0,17-1-16,-17 1 15,18-18-15,-18 35 16,18-35-16,-18 18 15,17 0-15,-17-1 16,18 1-16,-18-1 16,18 19-1,-1-19-15,-17 1 16,18 0-16,0-1 16,-18 1-16,17 0 15,-17-1-15,18 1 16,-1-1-16,-17 1 15,18-18-15,-18 18 0,18 17 16,-1-17-16,1 17 16,0-17-1,-18-1-15,17 18 0,1-17 16,0 0-16,-18-1 16,35 19-16,-18-19 15,19 19 1,-19-1-16,1-17 0,17 17 15,-17 0-15,-18-17 16,18-1-16,17 36 16,-18-35-16,1 0 0,0 17 15,-1-18-15,1 1 0,0 17 16,-1 1-16,1-19 16,0 1-16,-1 17 0,19 0 15,-19-17-15,18 35 16,-17-35-1,35 17-15,-35 0 16,-18-17-16,17 0 0,19 34 16,-19-34-16,18 35 15,-17-18 1,0-17-16,-18 17 0,17-17 16,1 17-16,0-17 0,17 35 15,-17-36-15,-1 1 16,18 35-1,-17-36-15,0 19 0,-1-1 16,1-17-16,-18 17 16,18-17-16,-18-1 0,17 1 15,1 0-15,-18-1 16,18 1-16,-18-1 16,0 1-16,0 0 15,0-1-15,17 1 16,-17 0-16,0-1 15,0 1 1,18-18-16,-18-18 16,0 1-1,-18-1 1</inkml:trace>
  <inkml:trace contextRef="#ctx0" brushRef="#br0" timeOffset="43373.49">11148 8573 0,'0'0'15,"35"-18"-15,0 0 0,54 1 16,-54-1-16,18 18 0,53 0 16,35-18-1</inkml:trace>
  <inkml:trace contextRef="#ctx0" brushRef="#br0" timeOffset="43561.225">12488 8255 0,'0'0'0,"18"0"0,0 0 15,-1 0-15,19 0 0,-1-18 16,-18 18 0,19-17-16,-1 17 15,-17 0-15,17 0 0,18-18 16</inkml:trace>
  <inkml:trace contextRef="#ctx0" brushRef="#br0" timeOffset="43739.659">13441 8273 0,'35'0'16,"-70"0"-16,105 0 0,-52 0 0,0 0 15,-1 0-15,1 0 16,0 0-16,-1 17 16,1-17-16,0 18 0</inkml:trace>
  <inkml:trace contextRef="#ctx0" brushRef="#br0" timeOffset="43928.35">14270 8484 0,'0'0'0,"53"18"0,-36 0 15,19-18-15,-19 17 0,36 1 16,-35-18-16,35 18 16,-36-1-16,1-17 15,35 18 1</inkml:trace>
  <inkml:trace contextRef="#ctx0" brushRef="#br0" timeOffset="44100.18">15028 8925 0,'0'0'16,"53"53"-16,-35-35 0,17 17 15,0 0-15,-17-35 16,17 18-16,1 17 15,-19-17-15,36 0 16,-35-1-16,-1 1 16</inkml:trace>
  <inkml:trace contextRef="#ctx0" brushRef="#br0" timeOffset="44290.403">15804 9507 0,'18'53'0,"-36"-106"0,54 124 16,-19-53-16,1 17 16,0-18-16,-18 1 15,17 0-15,1 17 16,0-17-16,17-1 16,-18 1-16,1 0 0,0-1 15</inkml:trace>
  <inkml:trace contextRef="#ctx0" brushRef="#br0" timeOffset="44429.307">16140 10142 0,'0'0'0,"0"18"0,17 17 15,-17-17-15,0 35 16,18-36-16,-18 19 16,18-19-16,-18 1 15,0 17-15,0-17 0,0 0 16</inkml:trace>
  <inkml:trace contextRef="#ctx0" brushRef="#br0" timeOffset="44589.221">16263 10742 0,'18'53'16,"-36"-106"-16,36 141 0,-1-35 16,1-35-16,0 17 15,-1-17-15,1-1 16,0 1-16,-18 17 15,0 1 1</inkml:trace>
  <inkml:trace contextRef="#ctx0" brushRef="#br0" timeOffset="44733.984">16404 11289 0,'0'0'16,"0"35"-16,0 0 0,0-17 0,0 0 15,0-1-15,0 1 16,0 0-16,0 17 15,0-17-15,0 34 16,0-34 0,-17 0-16,17-1 0</inkml:trace>
  <inkml:trace contextRef="#ctx0" brushRef="#br0" timeOffset="44885.574">16316 12047 0,'-18'36'0,"36"-72"0,-36 107 16,18-53-16,-17 17 0,-1 18 16,18-36-16,-18 19 15,18-19-15,-35 36 16</inkml:trace>
  <inkml:trace contextRef="#ctx0" brushRef="#br0" timeOffset="45063.409">16051 12788 0,'-17'88'16,"34"-176"-16,-52 212 0,17-89 0,1 18 15,-1-35 1,1 17-16,17-18 0,-18 1 16,0 35-1,1-53-15,17 18 0,-18-1 16,18 1-16,-18 0 0</inkml:trace>
  <inkml:trace contextRef="#ctx0" brushRef="#br0" timeOffset="45179.724">15840 13406 0,'-18'52'15,"36"-104"-15,-36 140 0,-17-35 16,17-18-16,1-17 16,-1-1-16,0 1 0,1 0 15,-19 34 1,19-34-16</inkml:trace>
  <inkml:trace contextRef="#ctx0" brushRef="#br0" timeOffset="45290.62">15469 14146 0,'-35'53'0,"70"-106"0,-105 124 15</inkml:trace>
  <inkml:trace contextRef="#ctx0" brushRef="#br0" timeOffset="51513.208">14975 9807 0,'18'0'16,"-18"-17"15,18 17-15,-18-18-1,-18 0 16,0 1 1,1 17-17,-1 0 1,1 0-16,-1 0 16,-17 0-16,17 0 15,0 17-15,-17-17 0,-18 36 16,0-19-16,18 1 15,-53 17-15,52 0 16,1 1-16,-53 34 16,53-34-16,-18 34 15,18-17-15,-1 35 16,19-35-16,-1 53 16,18-53-16,0 0 15,0 0-15,53 35 16,-35-35-16,34 0 15,-16 0-15,17-18 0,52 35 16,-52-52 0,0 0-16,71-18 0,-71-18 15,0-17-15,35-36 16,-35 18-16,-18 0 16,0-17-16,18-71 15,-53 70-15,18-17 0,-18 17 16,-18 1-16,1-36 15,-19 53-15,-34-35 16,34 70-16,1-17 0,-35 17 16,34 1-1,19 17-15,-19 0 16</inkml:trace>
  <inkml:trace contextRef="#ctx0" brushRef="#br0" timeOffset="52414.644">16933 7197 0,'-17'-18'0,"-1"0"16,-17 1-16,17-1 16,-52 0-16,52 1 15,-17 17-15,-1 0 0,1 0 16,-53 17 0,53 1-16,-54 53 15,54-36-15,-35 53 16,52-35-16,0 0 15,18 0-15,0 17 0,36 72 16,-1-72-16,88 71 16,-70-70-16,106 35 15,-88-71-15,105 0 16,-88-35-16,71-17 16,-89-1-1,54-53-15,-71 18 0,17-52 16,-52 34-1,0 0-15,-18 1 0,-53-89 16,18 89 0,-18-19-16,-18 1 0,0 18 15,-17 17-15,0 0 0,-53 35 16,53 18-16,35 18 16,-18-1-16,18 19 0,0 17 15</inkml:trace>
  <inkml:trace contextRef="#ctx0" brushRef="#br0" timeOffset="56425.016">24024 6403 0,'-17'-18'0,"34"36"15,-17 0-15,18 17 0,-1 35 16,19 89-16,-19-53 15,-17 0-15,18 88 16,-18-106-16,18 0 0,-18 18 16,0-71-1,0-17-15,17-36 16,-17-70 0,0 35-16,0 18 15,18-53 1,0 52-16,-18 1 0,52 0 15,-34 35-15,0 0 16,17 18-16,-17-1 0,-1 1 16,19 52-16,-19-34 15,-17-1-15,18 0 0,0 18 16,-18-18-16,17-17 16,1-18-1,-1 0-15,-17-18 16</inkml:trace>
  <inkml:trace contextRef="#ctx0" brushRef="#br0" timeOffset="56530.613">24606 7214 0,'0'0'16,"18"71"-16,-18-53 0,18 34 16,-18-34-16</inkml:trace>
  <inkml:trace contextRef="#ctx0" brushRef="#br0" timeOffset="56658.674">24642 7003 0,'0'0'16,"17"0"-16,1 0 16,-1 17-1</inkml:trace>
  <inkml:trace contextRef="#ctx0" brushRef="#br0" timeOffset="57019.511">24800 7197 0,'0'0'16,"0"17"-16,-17-17 0,17 36 16,0-19-1,0 1-15,17 0 0,1-1 16,0 1-16,17-18 15,-18 0-15,19 0 16,-19-18-16,-17 36 16,0 35-1,0 0 1,0 0-16,18-1 0,-18 1 0,18 18 16,-1-36-16,-17 18 15,18 35-15,-18-35 16,-18-35-16,1-18 15,-1 0-15,-35-18 16,18-17-16,-53-18 16,52 18-16,1-18 15,-35-53-15,52 53 16,0-53-16</inkml:trace>
  <inkml:trace contextRef="#ctx0" brushRef="#br0" timeOffset="57341.96">25083 6738 0,'0'159'16,"0"-318"-16,0 424 0,0-71 15,0-106-15,35 53 16,-18-106-16,19 18 15,-36-35-15,35-18 16,-35-18-16,18-35 16,-1 18-1,-17 17-15,18-17 0,0 17 16,-1 18 0,1 18-16,-1 17 15,1-17-15,0 17 16,17 18-16,-17-35 15,-1 35-15,-17-36 16</inkml:trace>
  <inkml:trace contextRef="#ctx0" brushRef="#br0" timeOffset="57998.572">26652 6473 0,'0'0'15,"36"106"-15,-19-17 0,1-19 16,35 89-16,-53-89 16,35 71-1,-17-88-15,-18-17 0,17-1 16,-17-17-16,0-36 15,0 0-15,0 1 16,0-72-16,0 54 16,18 0-16,0 0 15,17 17-15,0 18 0,53 18 16,-52-1-16,52 36 16,-70-18-16,-1-17 15,1 35-15,-18-35 16,-18-1-16,-52 1 15,34-18-15,1 0 16,-18-18-16,18 18 16,17-35-16,18 0 15</inkml:trace>
  <inkml:trace contextRef="#ctx0" brushRef="#br0" timeOffset="58187.71">27340 7126 0,'18'35'16,"-36"-70"-16,54 88 0,-36-35 16,0-1-16,0-34 47,0-1-47,0 0 15,0 1-15,0-1 0,0 0 16</inkml:trace>
  <inkml:trace contextRef="#ctx0" brushRef="#br0" timeOffset="58560.666">27305 6756 0,'0'0'0,"18"0"16,-1 0-1,-17 17 1,0 1-16</inkml:trace>
  <inkml:trace contextRef="#ctx0" brushRef="#br0" timeOffset="59110.619">27605 6985 0,'0'0'16,"-18"0"-16,1 18 16,-1 17-16,0 0 15,18-17-15,0 52 16,0-52-16,0 0 0,36 35 16,-19-53-1,1 17-15,35-17 16,-36 0-16,19-35 15,-19 35-15,1-53 16,-18 35-16,-18-17 16,18 17-16,0 1 15,-17 17-15,17-18 0,-18 18 16,18 18 0,0-1-16,0 1 15,18 0-15,17 17 16,-17-35-16,-1 0 15,1 0-15,0 0 0,17-18 16,0 1-16,-17 17 16,-1-18-16,1 18 0,17 0 15,-17 0-15,0 0 0,-1 0 16,18 35 0,-17-17-16,-18 17 15,0-17-15,-18 0 16,1-1-16,-1-17 0,1 0 15,-19 0-15,-17 0 16,36 0-16,-36 0 16,35 0-16</inkml:trace>
  <inkml:trace contextRef="#ctx0" brushRef="#br0" timeOffset="62819.879">24201 8149 0,'17'18'0,"18"52"16,-17-17-16,17 88 16,-17-52-16,0 16 15,-18-16-15,17-1 0,-17 35 16,0-70-16,0-35 16,0-1-16,0-34 15,0-36 1,0 18-16,36-36 15,-19 36 1,1 17-16,17 1 0,-17-1 16,-1 18-16,36 18 15,-35 17-15,0 18 16,-1-18-16,1 53 16,-18-53-16,35 18 15,-35-35-15,18-18 16,-1 0-16,1 0 0,0-18 15</inkml:trace>
  <inkml:trace contextRef="#ctx0" brushRef="#br0" timeOffset="62974.72">24853 8802 0,'0'35'15,"0"-70"-15,0 88 0,18-36 0,-18 1 16,17 0-1,-17-1-15,18-17 16</inkml:trace>
  <inkml:trace contextRef="#ctx0" brushRef="#br0" timeOffset="63086.674">24994 8731 0,'36'-35'16,"-72"70"-16</inkml:trace>
  <inkml:trace contextRef="#ctx0" brushRef="#br0" timeOffset="63416.475">25065 8802 0,'-18'53'15,"36"-106"-15,-36 123 0,18-52 16,36-18-1,-19 0-15,18 0 16,-17-18-16,0 1 16,-1-1-16,1 0 0,0 1 0,-18-1 15,17 18-15,-17-17 0,18 34 16,-18 36 0,0-18-16,0 18 0,18 71 15,-18-71 1,0 17-16,0-17 0,0 18 15,-18-36-15,-17-17 16,17-1-16,-17-17 16,17-17-16,-52-19 15,34 19-15,1-19 0,17 1 16,-17-18 0,17 18-16,18 0 0,18-1 15</inkml:trace>
  <inkml:trace contextRef="#ctx0" brushRef="#br0" timeOffset="63748.358">25418 8431 0,'0'18'15,"0"17"-15,17 71 16,1 18 0,-18-54-16,0 54 15,18-89-15,-18-17 0,17 17 16,1-35-16,-1 0 16,-17-18-16,36 1 0,-1-19 15,-17 19-15,-1-1 16,1 18-16,0 0 0,-1 18 15,-17 35 1,0-18-16,18 18 16,-18-18-16,0 0 15,18-35-15</inkml:trace>
  <inkml:trace contextRef="#ctx0" brushRef="#br0" timeOffset="64639.28">26882 8608 0,'0'0'0,"17"35"0,36 71 16,-35-71-16,17 36 15,-17-36-15,17-17 16,-35-1-16,18-34 15,-1-1-15,-17 0 16,0-35 0,0 1-16,0 16 0,18 1 15,-18-18-15,18 18 16,-18 17-16,35 1 16,-17 17-16,17 17 15,-18 1 1,1-18-16,35 17 0,-35 1 15,-1 0 1,-17-1-16,0 19 16,-17-1-16,17 0 15,-18 53 1,18-52 0,18-36-16,-1 17 15,19-17-15,-19-17 0,18-19 16,-17 19-16,0-1 15,-1-35 1,-17 0-16,0 36 16,-17-1-16,17 0 15,-18 18-15,18 18 16,0 35 0,18-35-16,-18-1 15,17 1-15,1-1 0,0 1 0,-1 0 16,19-1-1,-19-17-15,1-17 16,-18-1 0,0 0-16,0-17 15,0 18-15,18-36 16,-18 35-16,0-35 16,17 35-1,1 18 1,-1 0-16,-17 18 15,18-18-15,-18 18 16,18-1-16,-1 1 0,1 0 16,-18-1-1,18-17 1</inkml:trace>
  <inkml:trace contextRef="#ctx0" brushRef="#br0" timeOffset="64783.819">27764 8467 0</inkml:trace>
  <inkml:trace contextRef="#ctx0" brushRef="#br0" timeOffset="65450.115">27958 8696 0,'-18'-18'15,"0"18"1,1 18-16,17 0 0,-18-1 16,18 1-1,0 0-15,18-1 0,-18 1 16,17-18-16,19 17 15,-19-17-15,-17-17 0,18 17 16,0-18 0,-18-17-16,0 17 15,0 1-15,0-1 16,0 36 0,17 17-1,1-17 1,-1 17-16,-17-18 15,18-17-15,0 0 32,-18-17-32,17-1 15,1 1 1,0 17 0,-1 0-16,1 0 15,0 0-15,-18 17 16,17-17-16,-17 18 15,18-18 1,0 17-16,-1-17 16,1 0-1,-1 0 1,1 0-16,0 0 0,-1 0 16,1 0-1,0-17-15,-1 17 0,1 0 16,0 0-16,34-35 15,-34 17-15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9EF537-6F72-47FA-8002-23755A67819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3032624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9EF537-6F72-47FA-8002-23755A67819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202572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9EF537-6F72-47FA-8002-23755A67819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4075355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89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9EF537-6F72-47FA-8002-23755A67819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402357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9EF537-6F72-47FA-8002-23755A678196}"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275884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9EF537-6F72-47FA-8002-23755A678196}"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349442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9EF537-6F72-47FA-8002-23755A678196}" type="datetimeFigureOut">
              <a:rPr lang="en-US" smtClean="0"/>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3524243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9EF537-6F72-47FA-8002-23755A678196}" type="datetimeFigureOut">
              <a:rPr lang="en-US" smtClean="0"/>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183913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EF537-6F72-47FA-8002-23755A678196}" type="datetimeFigureOut">
              <a:rPr lang="en-US" smtClean="0"/>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102920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9EF537-6F72-47FA-8002-23755A678196}"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715817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9EF537-6F72-47FA-8002-23755A678196}"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257E-B015-465E-9E73-75854AB3439E}" type="slidenum">
              <a:rPr lang="en-US" smtClean="0"/>
              <a:t>‹#›</a:t>
            </a:fld>
            <a:endParaRPr lang="en-US"/>
          </a:p>
        </p:txBody>
      </p:sp>
    </p:spTree>
    <p:extLst>
      <p:ext uri="{BB962C8B-B14F-4D97-AF65-F5344CB8AC3E}">
        <p14:creationId xmlns:p14="http://schemas.microsoft.com/office/powerpoint/2010/main" val="278175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EF537-6F72-47FA-8002-23755A678196}" type="datetimeFigureOut">
              <a:rPr lang="en-US" smtClean="0"/>
              <a:t>4/13/2020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2257E-B015-465E-9E73-75854AB3439E}" type="slidenum">
              <a:rPr lang="en-US" smtClean="0"/>
              <a:t>‹#›</a:t>
            </a:fld>
            <a:endParaRPr lang="en-US"/>
          </a:p>
        </p:txBody>
      </p:sp>
    </p:spTree>
    <p:extLst>
      <p:ext uri="{BB962C8B-B14F-4D97-AF65-F5344CB8AC3E}">
        <p14:creationId xmlns:p14="http://schemas.microsoft.com/office/powerpoint/2010/main" val="389091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Overfitting" TargetMode="External"/><Relationship Id="rId1" Type="http://schemas.openxmlformats.org/officeDocument/2006/relationships/slideLayout" Target="../slideLayouts/slideLayout2.xml"/><Relationship Id="rId4" Type="http://schemas.openxmlformats.org/officeDocument/2006/relationships/hyperlink" Target="https://en.wikipedia.org/wiki/Regularization_(mathema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NUL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NULL"/><Relationship Id="rId7" Type="http://schemas.openxmlformats.org/officeDocument/2006/relationships/image" Target="../media/image9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hyperlink" Target="http://jmlr.org/papers/volume15/srivastava14a/srivastava14a.pdf" TargetMode="Externa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rdas.github.io/DLBook/ImprovingModelGeneralization.htm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rdas.github.io/DLBook/ImprovingModelGeneralization.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18.tiff"/><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6.tiff"/><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7.tiff"/><Relationship Id="rId14"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22.png"/><Relationship Id="rId4" Type="http://schemas.openxmlformats.org/officeDocument/2006/relationships/image" Target="NULL"/><Relationship Id="rId9" Type="http://schemas.openxmlformats.org/officeDocument/2006/relationships/image" Target="../media/image21.png"/><Relationship Id="rId14" Type="http://schemas.openxmlformats.org/officeDocument/2006/relationships/image" Target="../media/image23.png"/></Relationships>
</file>

<file path=ppt/slides/_rels/slide42.xml.rels><?xml version="1.0" encoding="UTF-8" standalone="yes"?>
<Relationships xmlns="http://schemas.openxmlformats.org/package/2006/relationships"><Relationship Id="rId18" Type="http://schemas.openxmlformats.org/officeDocument/2006/relationships/image" Target="../media/image11.png"/><Relationship Id="rId3"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jmlr.org/papers/volume15/srivastava14a/srivastava14a.pdf" TargetMode="External"/><Relationship Id="rId2" Type="http://schemas.openxmlformats.org/officeDocument/2006/relationships/hyperlink" Target="https://www.deeplearning.ai/machine-learning-yearn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owardsdatascience.com/what-are-overfitting-and-underfitting-in-machine-learning-a96b3086469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tiff"/><Relationship Id="rId7" Type="http://schemas.openxmlformats.org/officeDocument/2006/relationships/image" Target="NUL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2761" y="1278036"/>
            <a:ext cx="6154745" cy="1929738"/>
          </a:xfrm>
        </p:spPr>
        <p:txBody>
          <a:bodyPr>
            <a:noAutofit/>
          </a:bodyPr>
          <a:lstStyle/>
          <a:p>
            <a:r>
              <a:rPr lang="en-US" dirty="0"/>
              <a:t>Setting up DNN</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dirty="0"/>
          </a:p>
        </p:txBody>
      </p:sp>
      <p:cxnSp>
        <p:nvCxnSpPr>
          <p:cNvPr id="10" name="Straight Connector 9"/>
          <p:cNvCxnSpPr/>
          <p:nvPr/>
        </p:nvCxnSpPr>
        <p:spPr>
          <a:xfrm>
            <a:off x="5015971"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
        <p:nvSpPr>
          <p:cNvPr id="5" name="Footer Placeholder 2"/>
          <p:cNvSpPr>
            <a:spLocks noGrp="1"/>
          </p:cNvSpPr>
          <p:nvPr>
            <p:ph type="ftr" sz="quarter" idx="11"/>
          </p:nvPr>
        </p:nvSpPr>
        <p:spPr>
          <a:xfrm>
            <a:off x="4038600" y="6356350"/>
            <a:ext cx="4114800" cy="365125"/>
          </a:xfrm>
        </p:spPr>
        <p:txBody>
          <a:bodyPr/>
          <a:lstStyle/>
          <a:p>
            <a:r>
              <a:rPr lang="en-US" dirty="0"/>
              <a:t>© deeplearning.ai</a:t>
            </a:r>
          </a:p>
        </p:txBody>
      </p:sp>
    </p:spTree>
    <p:extLst>
      <p:ext uri="{BB962C8B-B14F-4D97-AF65-F5344CB8AC3E}">
        <p14:creationId xmlns:p14="http://schemas.microsoft.com/office/powerpoint/2010/main" val="1755891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bias and high variance</a:t>
            </a:r>
          </a:p>
        </p:txBody>
      </p:sp>
      <p:grpSp>
        <p:nvGrpSpPr>
          <p:cNvPr id="56" name="Group 55"/>
          <p:cNvGrpSpPr/>
          <p:nvPr/>
        </p:nvGrpSpPr>
        <p:grpSpPr>
          <a:xfrm>
            <a:off x="3696179" y="1677814"/>
            <a:ext cx="4799643" cy="3502373"/>
            <a:chOff x="407807" y="1796906"/>
            <a:chExt cx="3357843" cy="2486074"/>
          </a:xfrm>
        </p:grpSpPr>
        <p:cxnSp>
          <p:nvCxnSpPr>
            <p:cNvPr id="62" name="Straight Arrow Connector 61"/>
            <p:cNvCxnSpPr/>
            <p:nvPr/>
          </p:nvCxnSpPr>
          <p:spPr>
            <a:xfrm flipV="1">
              <a:off x="407807" y="4077884"/>
              <a:ext cx="3357843" cy="29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682546" y="1796906"/>
              <a:ext cx="2281755" cy="2486074"/>
              <a:chOff x="682546" y="1796906"/>
              <a:chExt cx="2281755" cy="2486074"/>
            </a:xfrm>
          </p:grpSpPr>
          <p:cxnSp>
            <p:nvCxnSpPr>
              <p:cNvPr id="66" name="Straight Arrow Connector 65"/>
              <p:cNvCxnSpPr/>
              <p:nvPr/>
            </p:nvCxnSpPr>
            <p:spPr>
              <a:xfrm flipV="1">
                <a:off x="682546" y="1796906"/>
                <a:ext cx="0" cy="24860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2002486" y="3494576"/>
                <a:ext cx="182880" cy="182880"/>
                <a:chOff x="1975282" y="3391159"/>
                <a:chExt cx="182880" cy="182880"/>
              </a:xfrm>
            </p:grpSpPr>
            <p:cxnSp>
              <p:nvCxnSpPr>
                <p:cNvPr id="146" name="Straight Connector 145"/>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7" name="Straight Connector 86"/>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2054341" y="2182104"/>
                <a:ext cx="182880" cy="182880"/>
                <a:chOff x="2152749" y="2210806"/>
                <a:chExt cx="182880" cy="182880"/>
              </a:xfrm>
            </p:grpSpPr>
            <p:cxnSp>
              <p:nvCxnSpPr>
                <p:cNvPr id="144" name="Straight Connector 143"/>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4" name="Straight Connector 103"/>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2305149" y="2363206"/>
                <a:ext cx="182880" cy="182880"/>
                <a:chOff x="2152749" y="2210806"/>
                <a:chExt cx="182880" cy="182880"/>
              </a:xfrm>
            </p:grpSpPr>
            <p:cxnSp>
              <p:nvCxnSpPr>
                <p:cNvPr id="142" name="Straight Connector 141"/>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783616" y="2206303"/>
                <a:ext cx="182880" cy="182880"/>
                <a:chOff x="2152749" y="2210806"/>
                <a:chExt cx="182880" cy="182880"/>
              </a:xfrm>
            </p:grpSpPr>
            <p:cxnSp>
              <p:nvCxnSpPr>
                <p:cNvPr id="140" name="Straight Connector 139"/>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282390" y="2017908"/>
                <a:ext cx="182880" cy="182880"/>
                <a:chOff x="2152749" y="2210806"/>
                <a:chExt cx="182880" cy="182880"/>
              </a:xfrm>
            </p:grpSpPr>
            <p:cxnSp>
              <p:nvCxnSpPr>
                <p:cNvPr id="138" name="Straight Connector 137"/>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Oval 110"/>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p:cNvGrpSpPr/>
              <p:nvPr/>
            </p:nvGrpSpPr>
            <p:grpSpPr>
              <a:xfrm>
                <a:off x="1663993" y="1903613"/>
                <a:ext cx="182880" cy="182880"/>
                <a:chOff x="2152749" y="2210806"/>
                <a:chExt cx="182880" cy="182880"/>
              </a:xfrm>
            </p:grpSpPr>
            <p:cxnSp>
              <p:nvCxnSpPr>
                <p:cNvPr id="136" name="Straight Connector 135"/>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1043350" y="2377056"/>
                <a:ext cx="182880" cy="182880"/>
                <a:chOff x="2152749" y="2210806"/>
                <a:chExt cx="182880" cy="182880"/>
              </a:xfrm>
            </p:grpSpPr>
            <p:cxnSp>
              <p:nvCxnSpPr>
                <p:cNvPr id="134" name="Straight Connector 133"/>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4" name="Oval 113"/>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a:off x="782185" y="2461239"/>
                <a:ext cx="182880" cy="182880"/>
                <a:chOff x="2152749" y="2210806"/>
                <a:chExt cx="182880" cy="182880"/>
              </a:xfrm>
            </p:grpSpPr>
            <p:cxnSp>
              <p:nvCxnSpPr>
                <p:cNvPr id="132" name="Straight Connector 131"/>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958038" y="3783570"/>
                <a:ext cx="182880" cy="182880"/>
                <a:chOff x="2152749" y="2210806"/>
                <a:chExt cx="182880" cy="182880"/>
              </a:xfrm>
            </p:grpSpPr>
            <p:cxnSp>
              <p:nvCxnSpPr>
                <p:cNvPr id="130" name="Straight Connector 129"/>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7" name="Oval 116"/>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734991" y="2515049"/>
                <a:ext cx="182880" cy="182880"/>
                <a:chOff x="2152749" y="2210806"/>
                <a:chExt cx="182880" cy="182880"/>
              </a:xfrm>
            </p:grpSpPr>
            <p:cxnSp>
              <p:nvCxnSpPr>
                <p:cNvPr id="128" name="Straight Connector 127"/>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1940329" y="2784817"/>
                <a:ext cx="182880" cy="182880"/>
                <a:chOff x="2152749" y="2210806"/>
                <a:chExt cx="182880" cy="182880"/>
              </a:xfrm>
            </p:grpSpPr>
            <p:cxnSp>
              <p:nvCxnSpPr>
                <p:cNvPr id="126" name="Straight Connector 125"/>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2193114" y="3837581"/>
                <a:ext cx="182880" cy="182880"/>
                <a:chOff x="2152749" y="2210806"/>
                <a:chExt cx="182880" cy="182880"/>
              </a:xfrm>
            </p:grpSpPr>
            <p:cxnSp>
              <p:nvCxnSpPr>
                <p:cNvPr id="124" name="Straight Connector 123"/>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1862719" y="3944321"/>
                <a:ext cx="182880" cy="182880"/>
                <a:chOff x="2152749" y="2210806"/>
                <a:chExt cx="182880" cy="182880"/>
              </a:xfrm>
            </p:grpSpPr>
            <p:cxnSp>
              <p:nvCxnSpPr>
                <p:cNvPr id="122" name="Straight Connector 121"/>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7" name="TextBox 6"/>
              <p:cNvSpPr txBox="1"/>
              <p:nvPr/>
            </p:nvSpPr>
            <p:spPr>
              <a:xfrm>
                <a:off x="8368915" y="4773665"/>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8368915" y="4773665"/>
                <a:ext cx="672364" cy="58477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3453286" y="1285779"/>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3453286" y="1285779"/>
                <a:ext cx="681853" cy="58477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0978F14-82FF-4DA5-997B-04761213A160}"/>
                  </a:ext>
                </a:extLst>
              </p14:cNvPr>
              <p14:cNvContentPartPr/>
              <p14:nvPr/>
            </p14:nvContentPartPr>
            <p14:xfrm>
              <a:off x="4013280" y="1994040"/>
              <a:ext cx="6255000" cy="3213360"/>
            </p14:xfrm>
          </p:contentPart>
        </mc:Choice>
        <mc:Fallback xmlns="">
          <p:pic>
            <p:nvPicPr>
              <p:cNvPr id="3" name="Ink 2">
                <a:extLst>
                  <a:ext uri="{FF2B5EF4-FFF2-40B4-BE49-F238E27FC236}">
                    <a16:creationId xmlns:a16="http://schemas.microsoft.com/office/drawing/2014/main" id="{90978F14-82FF-4DA5-997B-04761213A160}"/>
                  </a:ext>
                </a:extLst>
              </p:cNvPr>
              <p:cNvPicPr/>
              <p:nvPr/>
            </p:nvPicPr>
            <p:blipFill>
              <a:blip r:embed="rId5"/>
              <a:stretch>
                <a:fillRect/>
              </a:stretch>
            </p:blipFill>
            <p:spPr>
              <a:xfrm>
                <a:off x="4003920" y="1984680"/>
                <a:ext cx="6273720" cy="3232080"/>
              </a:xfrm>
              <a:prstGeom prst="rect">
                <a:avLst/>
              </a:prstGeom>
            </p:spPr>
          </p:pic>
        </mc:Fallback>
      </mc:AlternateContent>
    </p:spTree>
    <p:extLst>
      <p:ext uri="{BB962C8B-B14F-4D97-AF65-F5344CB8AC3E}">
        <p14:creationId xmlns:p14="http://schemas.microsoft.com/office/powerpoint/2010/main" val="2542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04" y="85993"/>
            <a:ext cx="10515600" cy="986156"/>
          </a:xfrm>
        </p:spPr>
        <p:txBody>
          <a:bodyPr/>
          <a:lstStyle/>
          <a:p>
            <a:r>
              <a:rPr lang="en-US" dirty="0"/>
              <a:t>Basic recipe for machine learning</a:t>
            </a:r>
          </a:p>
        </p:txBody>
      </p:sp>
      <p:sp>
        <p:nvSpPr>
          <p:cNvPr id="4" name="TextBox 3">
            <a:extLst>
              <a:ext uri="{FF2B5EF4-FFF2-40B4-BE49-F238E27FC236}">
                <a16:creationId xmlns:a16="http://schemas.microsoft.com/office/drawing/2014/main" id="{7CD42DDC-619C-4C43-B542-8A4AC40C2A48}"/>
              </a:ext>
            </a:extLst>
          </p:cNvPr>
          <p:cNvSpPr txBox="1"/>
          <p:nvPr/>
        </p:nvSpPr>
        <p:spPr>
          <a:xfrm>
            <a:off x="554253" y="1596220"/>
            <a:ext cx="3640548" cy="830997"/>
          </a:xfrm>
          <a:prstGeom prst="rect">
            <a:avLst/>
          </a:prstGeom>
          <a:noFill/>
        </p:spPr>
        <p:txBody>
          <a:bodyPr wrap="none" rtlCol="0">
            <a:spAutoFit/>
          </a:bodyPr>
          <a:lstStyle/>
          <a:p>
            <a:pPr algn="ctr"/>
            <a:r>
              <a:rPr lang="en-US" sz="2400" dirty="0"/>
              <a:t>High bias?</a:t>
            </a:r>
          </a:p>
          <a:p>
            <a:pPr algn="ctr"/>
            <a:r>
              <a:rPr lang="en-US" sz="2400" dirty="0"/>
              <a:t>(training data performance)</a:t>
            </a:r>
          </a:p>
        </p:txBody>
      </p:sp>
      <p:sp>
        <p:nvSpPr>
          <p:cNvPr id="5" name="TextBox 4">
            <a:extLst>
              <a:ext uri="{FF2B5EF4-FFF2-40B4-BE49-F238E27FC236}">
                <a16:creationId xmlns:a16="http://schemas.microsoft.com/office/drawing/2014/main" id="{3CB28E07-07CA-48FF-8DE6-5A8B072AAA10}"/>
              </a:ext>
            </a:extLst>
          </p:cNvPr>
          <p:cNvSpPr txBox="1"/>
          <p:nvPr/>
        </p:nvSpPr>
        <p:spPr>
          <a:xfrm>
            <a:off x="6438971" y="1454957"/>
            <a:ext cx="3239669" cy="1200329"/>
          </a:xfrm>
          <a:prstGeom prst="rect">
            <a:avLst/>
          </a:prstGeom>
          <a:noFill/>
        </p:spPr>
        <p:txBody>
          <a:bodyPr wrap="none" rtlCol="0">
            <a:spAutoFit/>
          </a:bodyPr>
          <a:lstStyle/>
          <a:p>
            <a:r>
              <a:rPr lang="en-US" sz="2400" dirty="0"/>
              <a:t>Bigger network</a:t>
            </a:r>
          </a:p>
          <a:p>
            <a:r>
              <a:rPr lang="en-US" sz="2400" dirty="0"/>
              <a:t>Train longer</a:t>
            </a:r>
          </a:p>
          <a:p>
            <a:r>
              <a:rPr lang="en-US" sz="2400" dirty="0"/>
              <a:t>(NN architecture search)</a:t>
            </a:r>
          </a:p>
        </p:txBody>
      </p:sp>
      <p:cxnSp>
        <p:nvCxnSpPr>
          <p:cNvPr id="16" name="Connector: Elbow 15">
            <a:extLst>
              <a:ext uri="{FF2B5EF4-FFF2-40B4-BE49-F238E27FC236}">
                <a16:creationId xmlns:a16="http://schemas.microsoft.com/office/drawing/2014/main" id="{E5047432-EEF2-4CC8-ADA9-1D1936EE5D03}"/>
              </a:ext>
            </a:extLst>
          </p:cNvPr>
          <p:cNvCxnSpPr>
            <a:cxnSpLocks/>
          </p:cNvCxnSpPr>
          <p:nvPr/>
        </p:nvCxnSpPr>
        <p:spPr>
          <a:xfrm>
            <a:off x="2464904" y="1126435"/>
            <a:ext cx="6072932" cy="565638"/>
          </a:xfrm>
          <a:prstGeom prst="bentConnector3">
            <a:avLst>
              <a:gd name="adj1" fmla="val 11511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AC803B-86D7-497A-B1E3-106F6E7202BC}"/>
              </a:ext>
            </a:extLst>
          </p:cNvPr>
          <p:cNvCxnSpPr>
            <a:cxnSpLocks/>
          </p:cNvCxnSpPr>
          <p:nvPr/>
        </p:nvCxnSpPr>
        <p:spPr>
          <a:xfrm>
            <a:off x="2482882" y="1126435"/>
            <a:ext cx="0" cy="415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1E583A-25FA-4EA5-A0A9-15CD5CCCEA25}"/>
              </a:ext>
            </a:extLst>
          </p:cNvPr>
          <p:cNvCxnSpPr>
            <a:cxnSpLocks/>
          </p:cNvCxnSpPr>
          <p:nvPr/>
        </p:nvCxnSpPr>
        <p:spPr>
          <a:xfrm>
            <a:off x="4296013" y="1919985"/>
            <a:ext cx="16096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8287674-6820-4BC5-9129-31CA3B2D4CCF}"/>
              </a:ext>
            </a:extLst>
          </p:cNvPr>
          <p:cNvSpPr txBox="1"/>
          <p:nvPr/>
        </p:nvSpPr>
        <p:spPr>
          <a:xfrm>
            <a:off x="4797287" y="1541933"/>
            <a:ext cx="512641" cy="369332"/>
          </a:xfrm>
          <a:prstGeom prst="rect">
            <a:avLst/>
          </a:prstGeom>
          <a:noFill/>
        </p:spPr>
        <p:txBody>
          <a:bodyPr wrap="none" rtlCol="0">
            <a:spAutoFit/>
          </a:bodyPr>
          <a:lstStyle/>
          <a:p>
            <a:r>
              <a:rPr lang="en-US" dirty="0"/>
              <a:t>YES</a:t>
            </a:r>
          </a:p>
        </p:txBody>
      </p:sp>
      <p:cxnSp>
        <p:nvCxnSpPr>
          <p:cNvPr id="34" name="Straight Arrow Connector 33">
            <a:extLst>
              <a:ext uri="{FF2B5EF4-FFF2-40B4-BE49-F238E27FC236}">
                <a16:creationId xmlns:a16="http://schemas.microsoft.com/office/drawing/2014/main" id="{C5906D45-BCF8-4A35-9A3D-C5683AEA25B4}"/>
              </a:ext>
            </a:extLst>
          </p:cNvPr>
          <p:cNvCxnSpPr>
            <a:cxnSpLocks/>
          </p:cNvCxnSpPr>
          <p:nvPr/>
        </p:nvCxnSpPr>
        <p:spPr>
          <a:xfrm>
            <a:off x="2464904" y="2458767"/>
            <a:ext cx="0" cy="681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15E3C6F-5C9D-43F2-B4B6-6FF21BECF4A6}"/>
              </a:ext>
            </a:extLst>
          </p:cNvPr>
          <p:cNvSpPr txBox="1"/>
          <p:nvPr/>
        </p:nvSpPr>
        <p:spPr>
          <a:xfrm>
            <a:off x="896397" y="3242888"/>
            <a:ext cx="2956259" cy="830997"/>
          </a:xfrm>
          <a:prstGeom prst="rect">
            <a:avLst/>
          </a:prstGeom>
          <a:noFill/>
        </p:spPr>
        <p:txBody>
          <a:bodyPr wrap="none" rtlCol="0">
            <a:spAutoFit/>
          </a:bodyPr>
          <a:lstStyle/>
          <a:p>
            <a:pPr algn="ctr"/>
            <a:r>
              <a:rPr lang="en-US" sz="2400" dirty="0"/>
              <a:t>High variance?</a:t>
            </a:r>
          </a:p>
          <a:p>
            <a:pPr algn="ctr"/>
            <a:r>
              <a:rPr lang="en-US" sz="2400" dirty="0"/>
              <a:t>(dev set performance)</a:t>
            </a:r>
          </a:p>
        </p:txBody>
      </p:sp>
      <p:sp>
        <p:nvSpPr>
          <p:cNvPr id="38" name="TextBox 37">
            <a:extLst>
              <a:ext uri="{FF2B5EF4-FFF2-40B4-BE49-F238E27FC236}">
                <a16:creationId xmlns:a16="http://schemas.microsoft.com/office/drawing/2014/main" id="{ACB340C7-E47D-408F-AF57-624ED3E67B59}"/>
              </a:ext>
            </a:extLst>
          </p:cNvPr>
          <p:cNvSpPr txBox="1"/>
          <p:nvPr/>
        </p:nvSpPr>
        <p:spPr>
          <a:xfrm>
            <a:off x="2485571" y="2637829"/>
            <a:ext cx="486030" cy="369332"/>
          </a:xfrm>
          <a:prstGeom prst="rect">
            <a:avLst/>
          </a:prstGeom>
          <a:noFill/>
        </p:spPr>
        <p:txBody>
          <a:bodyPr wrap="none" rtlCol="0">
            <a:spAutoFit/>
          </a:bodyPr>
          <a:lstStyle/>
          <a:p>
            <a:r>
              <a:rPr lang="en-US" dirty="0"/>
              <a:t>NO</a:t>
            </a:r>
          </a:p>
        </p:txBody>
      </p:sp>
      <p:sp>
        <p:nvSpPr>
          <p:cNvPr id="39" name="TextBox 38">
            <a:extLst>
              <a:ext uri="{FF2B5EF4-FFF2-40B4-BE49-F238E27FC236}">
                <a16:creationId xmlns:a16="http://schemas.microsoft.com/office/drawing/2014/main" id="{73C35C99-3304-45A3-98F0-79CFBB29DC3A}"/>
              </a:ext>
            </a:extLst>
          </p:cNvPr>
          <p:cNvSpPr txBox="1"/>
          <p:nvPr/>
        </p:nvSpPr>
        <p:spPr>
          <a:xfrm>
            <a:off x="6438970" y="3007161"/>
            <a:ext cx="3239669" cy="1200329"/>
          </a:xfrm>
          <a:prstGeom prst="rect">
            <a:avLst/>
          </a:prstGeom>
          <a:noFill/>
        </p:spPr>
        <p:txBody>
          <a:bodyPr wrap="none" rtlCol="0">
            <a:spAutoFit/>
          </a:bodyPr>
          <a:lstStyle/>
          <a:p>
            <a:r>
              <a:rPr lang="en-US" sz="2400" dirty="0"/>
              <a:t>More data</a:t>
            </a:r>
          </a:p>
          <a:p>
            <a:r>
              <a:rPr lang="en-US" sz="2400" dirty="0"/>
              <a:t>Regularization</a:t>
            </a:r>
          </a:p>
          <a:p>
            <a:r>
              <a:rPr lang="en-US" sz="2400" dirty="0"/>
              <a:t>(NN architecture search)</a:t>
            </a:r>
          </a:p>
        </p:txBody>
      </p:sp>
      <p:cxnSp>
        <p:nvCxnSpPr>
          <p:cNvPr id="85" name="Straight Connector 84">
            <a:extLst>
              <a:ext uri="{FF2B5EF4-FFF2-40B4-BE49-F238E27FC236}">
                <a16:creationId xmlns:a16="http://schemas.microsoft.com/office/drawing/2014/main" id="{F71113D6-B4CB-4030-8A13-39681E6A07F1}"/>
              </a:ext>
            </a:extLst>
          </p:cNvPr>
          <p:cNvCxnSpPr>
            <a:cxnSpLocks/>
          </p:cNvCxnSpPr>
          <p:nvPr/>
        </p:nvCxnSpPr>
        <p:spPr>
          <a:xfrm>
            <a:off x="9965450" y="3562994"/>
            <a:ext cx="1444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DD1AE2-8A3A-4E74-BC05-C19A900FA17D}"/>
              </a:ext>
            </a:extLst>
          </p:cNvPr>
          <p:cNvCxnSpPr>
            <a:cxnSpLocks/>
          </p:cNvCxnSpPr>
          <p:nvPr/>
        </p:nvCxnSpPr>
        <p:spPr>
          <a:xfrm flipV="1">
            <a:off x="11396685" y="1334184"/>
            <a:ext cx="0" cy="22420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A8C0597-BE24-4B3D-9974-C2FB05D47896}"/>
              </a:ext>
            </a:extLst>
          </p:cNvPr>
          <p:cNvCxnSpPr>
            <a:cxnSpLocks/>
          </p:cNvCxnSpPr>
          <p:nvPr/>
        </p:nvCxnSpPr>
        <p:spPr>
          <a:xfrm flipH="1">
            <a:off x="9790122" y="1351253"/>
            <a:ext cx="1606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DFD82A7-3BB6-4D51-A9D5-959079C219FD}"/>
              </a:ext>
            </a:extLst>
          </p:cNvPr>
          <p:cNvCxnSpPr>
            <a:cxnSpLocks/>
          </p:cNvCxnSpPr>
          <p:nvPr/>
        </p:nvCxnSpPr>
        <p:spPr>
          <a:xfrm>
            <a:off x="4287565" y="3665893"/>
            <a:ext cx="16096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E725B9-1E72-4EE3-8A82-383D726FCF6F}"/>
              </a:ext>
            </a:extLst>
          </p:cNvPr>
          <p:cNvSpPr txBox="1"/>
          <p:nvPr/>
        </p:nvSpPr>
        <p:spPr>
          <a:xfrm>
            <a:off x="4769153" y="3278600"/>
            <a:ext cx="512641" cy="369332"/>
          </a:xfrm>
          <a:prstGeom prst="rect">
            <a:avLst/>
          </a:prstGeom>
          <a:noFill/>
        </p:spPr>
        <p:txBody>
          <a:bodyPr wrap="none" rtlCol="0">
            <a:spAutoFit/>
          </a:bodyPr>
          <a:lstStyle/>
          <a:p>
            <a:r>
              <a:rPr lang="en-US" dirty="0"/>
              <a:t>YES</a:t>
            </a:r>
          </a:p>
        </p:txBody>
      </p:sp>
      <p:sp>
        <p:nvSpPr>
          <p:cNvPr id="96" name="TextBox 95">
            <a:extLst>
              <a:ext uri="{FF2B5EF4-FFF2-40B4-BE49-F238E27FC236}">
                <a16:creationId xmlns:a16="http://schemas.microsoft.com/office/drawing/2014/main" id="{23BC8A20-A5EE-4A0D-BE9E-638605FF3EA1}"/>
              </a:ext>
            </a:extLst>
          </p:cNvPr>
          <p:cNvSpPr txBox="1"/>
          <p:nvPr/>
        </p:nvSpPr>
        <p:spPr>
          <a:xfrm>
            <a:off x="2485571" y="4388929"/>
            <a:ext cx="486030" cy="369332"/>
          </a:xfrm>
          <a:prstGeom prst="rect">
            <a:avLst/>
          </a:prstGeom>
          <a:noFill/>
        </p:spPr>
        <p:txBody>
          <a:bodyPr wrap="none" rtlCol="0">
            <a:spAutoFit/>
          </a:bodyPr>
          <a:lstStyle/>
          <a:p>
            <a:r>
              <a:rPr lang="en-US" dirty="0"/>
              <a:t>NO</a:t>
            </a:r>
          </a:p>
        </p:txBody>
      </p:sp>
      <p:cxnSp>
        <p:nvCxnSpPr>
          <p:cNvPr id="97" name="Straight Arrow Connector 96">
            <a:extLst>
              <a:ext uri="{FF2B5EF4-FFF2-40B4-BE49-F238E27FC236}">
                <a16:creationId xmlns:a16="http://schemas.microsoft.com/office/drawing/2014/main" id="{13E56015-20BD-4ABF-A435-E7C51DA9416D}"/>
              </a:ext>
            </a:extLst>
          </p:cNvPr>
          <p:cNvCxnSpPr>
            <a:cxnSpLocks/>
          </p:cNvCxnSpPr>
          <p:nvPr/>
        </p:nvCxnSpPr>
        <p:spPr>
          <a:xfrm>
            <a:off x="2464904" y="4203023"/>
            <a:ext cx="0" cy="681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5E96FE4-21AE-4B69-AC3C-A99DD0B02CEB}"/>
              </a:ext>
            </a:extLst>
          </p:cNvPr>
          <p:cNvSpPr txBox="1"/>
          <p:nvPr/>
        </p:nvSpPr>
        <p:spPr>
          <a:xfrm>
            <a:off x="2039146" y="5066705"/>
            <a:ext cx="851515" cy="461665"/>
          </a:xfrm>
          <a:prstGeom prst="rect">
            <a:avLst/>
          </a:prstGeom>
          <a:noFill/>
        </p:spPr>
        <p:txBody>
          <a:bodyPr wrap="none" rtlCol="0">
            <a:spAutoFit/>
          </a:bodyPr>
          <a:lstStyle/>
          <a:p>
            <a:pPr algn="ctr"/>
            <a:r>
              <a:rPr lang="en-US" sz="2400" dirty="0"/>
              <a:t>Done</a:t>
            </a:r>
          </a:p>
        </p:txBody>
      </p:sp>
      <p:sp>
        <p:nvSpPr>
          <p:cNvPr id="99" name="TextBox 98">
            <a:extLst>
              <a:ext uri="{FF2B5EF4-FFF2-40B4-BE49-F238E27FC236}">
                <a16:creationId xmlns:a16="http://schemas.microsoft.com/office/drawing/2014/main" id="{7F3E3952-508E-43CD-9082-D91502F22D26}"/>
              </a:ext>
            </a:extLst>
          </p:cNvPr>
          <p:cNvSpPr txBox="1"/>
          <p:nvPr/>
        </p:nvSpPr>
        <p:spPr>
          <a:xfrm>
            <a:off x="7872499" y="4835872"/>
            <a:ext cx="3147657" cy="461665"/>
          </a:xfrm>
          <a:prstGeom prst="rect">
            <a:avLst/>
          </a:prstGeom>
          <a:noFill/>
        </p:spPr>
        <p:txBody>
          <a:bodyPr wrap="none" rtlCol="0">
            <a:spAutoFit/>
          </a:bodyPr>
          <a:lstStyle/>
          <a:p>
            <a:pPr algn="ctr"/>
            <a:r>
              <a:rPr lang="en-US" sz="2400" dirty="0"/>
              <a:t>“Bias variance tradeoff”	</a:t>
            </a:r>
          </a:p>
        </p:txBody>
      </p:sp>
    </p:spTree>
    <p:extLst>
      <p:ext uri="{BB962C8B-B14F-4D97-AF65-F5344CB8AC3E}">
        <p14:creationId xmlns:p14="http://schemas.microsoft.com/office/powerpoint/2010/main" val="10237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3" grpId="0"/>
      <p:bldP spid="37" grpId="0"/>
      <p:bldP spid="38" grpId="0"/>
      <p:bldP spid="39" grpId="0"/>
      <p:bldP spid="95" grpId="0"/>
      <p:bldP spid="96" grpId="0"/>
      <p:bldP spid="98" grpId="0"/>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5971" y="3665299"/>
            <a:ext cx="6910284" cy="1107996"/>
          </a:xfrm>
          <a:prstGeom prst="rect">
            <a:avLst/>
          </a:prstGeom>
          <a:noFill/>
        </p:spPr>
        <p:txBody>
          <a:bodyPr wrap="square" rtlCol="0">
            <a:spAutoFit/>
          </a:bodyPr>
          <a:lstStyle/>
          <a:p>
            <a:pPr algn="ctr"/>
            <a:r>
              <a:rPr lang="en-US" sz="6600" dirty="0"/>
              <a:t>Regularization</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5015971"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ctrTitle"/>
          </p:nvPr>
        </p:nvSpPr>
        <p:spPr/>
        <p:txBody>
          <a:bodyPr/>
          <a:lstStyle/>
          <a:p>
            <a:endParaRPr lang="en-US"/>
          </a:p>
        </p:txBody>
      </p:sp>
    </p:spTree>
    <p:extLst>
      <p:ext uri="{BB962C8B-B14F-4D97-AF65-F5344CB8AC3E}">
        <p14:creationId xmlns:p14="http://schemas.microsoft.com/office/powerpoint/2010/main" val="389361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Regularization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117975"/>
              </a:xfrm>
            </p:spPr>
            <p:txBody>
              <a:bodyPr>
                <a:normAutofit/>
              </a:bodyPr>
              <a:lstStyle/>
              <a:p>
                <a:r>
                  <a:rPr lang="en-US" b="1" dirty="0"/>
                  <a:t>Regularization</a:t>
                </a:r>
                <a:r>
                  <a:rPr lang="en-US" dirty="0"/>
                  <a:t> is the process of adding information in order to solve an or to prevent </a:t>
                </a:r>
                <a:r>
                  <a:rPr lang="en-US" dirty="0">
                    <a:hlinkClick r:id="rId2"/>
                  </a:rPr>
                  <a:t>overfitting</a:t>
                </a:r>
                <a:r>
                  <a:rPr lang="en-US" dirty="0"/>
                  <a:t>. </a:t>
                </a:r>
              </a:p>
              <a:p>
                <a:endParaRPr lang="en-US" dirty="0"/>
              </a:p>
              <a:p>
                <a:r>
                  <a:rPr lang="en-US" dirty="0"/>
                  <a:t>Ridge Regression (or Tikhonov regularization or L2 regularization)</a:t>
                </a:r>
              </a:p>
              <a:p>
                <a:pPr lvl="1"/>
                <a:r>
                  <a:rPr lang="en-US" sz="1800" dirty="0"/>
                  <a:t>it uses the (square of the) L2 norm of the weight values. The L2 norm, </a:t>
                </a:r>
                <a14:m>
                  <m:oMath xmlns:m="http://schemas.openxmlformats.org/officeDocument/2006/math">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𝑤</m:t>
                            </m:r>
                          </m:e>
                        </m:d>
                      </m:e>
                      <m:sub>
                        <m:r>
                          <a:rPr lang="en-US" sz="1800" i="1">
                            <a:latin typeface="Cambria Math" panose="02040503050406030204" pitchFamily="18" charset="0"/>
                          </a:rPr>
                          <m:t>2</m:t>
                        </m:r>
                      </m:sub>
                    </m:sSub>
                  </m:oMath>
                </a14:m>
                <a:r>
                  <a:rPr lang="en-US" sz="1800" dirty="0"/>
                  <a:t>, is the same as the Euclidean distance of the vector </a:t>
                </a:r>
                <a:r>
                  <a:rPr lang="en-US" sz="1800" i="1" dirty="0"/>
                  <a:t>w </a:t>
                </a:r>
                <a:r>
                  <a:rPr lang="en-US" sz="1800" dirty="0"/>
                  <a:t>from the origin.</a:t>
                </a:r>
              </a:p>
              <a:p>
                <a:pPr lvl="1"/>
                <a:r>
                  <a:rPr lang="en-US" sz="1800" dirty="0">
                    <a:sym typeface="Symbol" panose="05050102010706020507" pitchFamily="18" charset="2"/>
                  </a:rPr>
                  <a:t>Add   </a:t>
                </a:r>
                <a14:m>
                  <m:oMath xmlns:m="http://schemas.openxmlformats.org/officeDocument/2006/math">
                    <m:r>
                      <a:rPr lang="en-US" sz="1800" i="1">
                        <a:latin typeface="Cambria Math" panose="02040503050406030204" pitchFamily="18" charset="0"/>
                        <a:sym typeface="Symbol" panose="05050102010706020507" pitchFamily="18" charset="2"/>
                      </a:rPr>
                      <m:t> </m:t>
                    </m:r>
                    <m:nary>
                      <m:naryPr>
                        <m:chr m:val="∑"/>
                        <m:ctrlPr>
                          <a:rPr lang="en-US" sz="1800" i="1">
                            <a:latin typeface="Cambria Math" panose="02040503050406030204" pitchFamily="18" charset="0"/>
                          </a:rPr>
                        </m:ctrlPr>
                      </m:naryPr>
                      <m:sub>
                        <m:r>
                          <a:rPr lang="en-US" sz="1800" i="1">
                            <a:latin typeface="Cambria Math" panose="02040503050406030204" pitchFamily="18" charset="0"/>
                          </a:rPr>
                          <m:t>𝑗</m:t>
                        </m:r>
                        <m:r>
                          <a:rPr lang="en-US" sz="1800" i="1">
                            <a:latin typeface="Cambria Math" panose="02040503050406030204" pitchFamily="18" charset="0"/>
                          </a:rPr>
                          <m:t>=1</m:t>
                        </m:r>
                      </m:sub>
                      <m:sup>
                        <m:r>
                          <a:rPr lang="en-US" sz="1800" i="1">
                            <a:latin typeface="Cambria Math" panose="02040503050406030204" pitchFamily="18" charset="0"/>
                          </a:rPr>
                          <m:t>𝑑</m:t>
                        </m:r>
                      </m:sup>
                      <m:e>
                        <m:sSubSup>
                          <m:sSubSupPr>
                            <m:ctrlPr>
                              <a:rPr lang="en-US" sz="1800" i="1">
                                <a:latin typeface="Cambria Math" panose="02040503050406030204" pitchFamily="18" charset="0"/>
                              </a:rPr>
                            </m:ctrlPr>
                          </m:sSubSupPr>
                          <m:e>
                            <m:r>
                              <a:rPr lang="en-US" sz="1800" i="1">
                                <a:latin typeface="Cambria Math" panose="02040503050406030204" pitchFamily="18" charset="0"/>
                              </a:rPr>
                              <m:t>𝑤</m:t>
                            </m:r>
                          </m:e>
                          <m:sub>
                            <m:r>
                              <a:rPr lang="en-US" sz="1800" i="1">
                                <a:latin typeface="Cambria Math" panose="02040503050406030204" pitchFamily="18" charset="0"/>
                              </a:rPr>
                              <m:t>𝑗</m:t>
                            </m:r>
                          </m:sub>
                          <m:sup>
                            <m:r>
                              <a:rPr lang="en-US" sz="1800" i="1">
                                <a:latin typeface="Cambria Math" panose="02040503050406030204" pitchFamily="18" charset="0"/>
                              </a:rPr>
                              <m:t>2</m:t>
                            </m:r>
                          </m:sup>
                        </m:sSubSup>
                      </m:e>
                    </m:nary>
                  </m:oMath>
                </a14:m>
                <a:r>
                  <a:rPr lang="en-US" sz="1800" dirty="0"/>
                  <a:t> to the cost function</a:t>
                </a:r>
              </a:p>
              <a:p>
                <a:pPr lvl="1"/>
                <a:r>
                  <a:rPr lang="en-US" sz="1800" dirty="0"/>
                  <a:t>λ is called the regularization parameter</a:t>
                </a:r>
              </a:p>
              <a:p>
                <a:pPr lvl="1"/>
                <a:r>
                  <a:rPr lang="en-US" sz="1800" dirty="0"/>
                  <a:t>This forces the learning algorithm to not only fit the data but also keep the model weights as small as possible. Note that the regularization term should only be added to the cost function during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117975"/>
              </a:xfrm>
              <a:blipFill>
                <a:blip r:embed="rId3"/>
                <a:stretch>
                  <a:fillRect l="-1043" t="-2367"/>
                </a:stretch>
              </a:blipFill>
            </p:spPr>
            <p:txBody>
              <a:bodyPr/>
              <a:lstStyle/>
              <a:p>
                <a:r>
                  <a:rPr lang="en-US">
                    <a:noFill/>
                  </a:rPr>
                  <a:t> </a:t>
                </a:r>
              </a:p>
            </p:txBody>
          </p:sp>
        </mc:Fallback>
      </mc:AlternateContent>
      <p:sp>
        <p:nvSpPr>
          <p:cNvPr id="4" name="Rectangle 3"/>
          <p:cNvSpPr/>
          <p:nvPr/>
        </p:nvSpPr>
        <p:spPr>
          <a:xfrm>
            <a:off x="754981" y="6311900"/>
            <a:ext cx="3938194" cy="276999"/>
          </a:xfrm>
          <a:prstGeom prst="rect">
            <a:avLst/>
          </a:prstGeom>
        </p:spPr>
        <p:txBody>
          <a:bodyPr wrap="none">
            <a:spAutoFit/>
          </a:bodyPr>
          <a:lstStyle/>
          <a:p>
            <a:r>
              <a:rPr lang="en-US" sz="1200" dirty="0">
                <a:hlinkClick r:id="rId4"/>
              </a:rPr>
              <a:t>https://en.wikipedia.org/wiki/Regularization_(mathematics)</a:t>
            </a:r>
            <a:endParaRPr lang="en-US" sz="1200" dirty="0"/>
          </a:p>
        </p:txBody>
      </p:sp>
    </p:spTree>
    <p:extLst>
      <p:ext uri="{BB962C8B-B14F-4D97-AF65-F5344CB8AC3E}">
        <p14:creationId xmlns:p14="http://schemas.microsoft.com/office/powerpoint/2010/main" val="369498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83" y="127000"/>
            <a:ext cx="10515600" cy="1325563"/>
          </a:xfrm>
        </p:spPr>
        <p:txBody>
          <a:bodyPr/>
          <a:lstStyle/>
          <a:p>
            <a:r>
              <a:rPr lang="en-US" dirty="0"/>
              <a:t>Neural network</a:t>
            </a:r>
          </a:p>
        </p:txBody>
      </p:sp>
      <p:sp>
        <p:nvSpPr>
          <p:cNvPr id="10" name="Rectangle 9">
            <a:extLst>
              <a:ext uri="{FF2B5EF4-FFF2-40B4-BE49-F238E27FC236}">
                <a16:creationId xmlns:a16="http://schemas.microsoft.com/office/drawing/2014/main" id="{98E60BF8-2DC3-4A1D-8599-CA5717153A14}"/>
              </a:ext>
            </a:extLst>
          </p:cNvPr>
          <p:cNvSpPr/>
          <p:nvPr/>
        </p:nvSpPr>
        <p:spPr>
          <a:xfrm>
            <a:off x="7517600" y="1537605"/>
            <a:ext cx="1027840" cy="1437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EAAE59-32BB-427A-9940-C626EB9BC29D}"/>
              </a:ext>
            </a:extLst>
          </p:cNvPr>
          <p:cNvSpPr/>
          <p:nvPr/>
        </p:nvSpPr>
        <p:spPr>
          <a:xfrm>
            <a:off x="6050760" y="1452563"/>
            <a:ext cx="1536200" cy="1437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032EA87-CFCE-41FC-907E-A80ACA12D2EB}"/>
                  </a:ext>
                </a:extLst>
              </p:cNvPr>
              <p:cNvSpPr/>
              <p:nvPr/>
            </p:nvSpPr>
            <p:spPr>
              <a:xfrm>
                <a:off x="727972" y="1452563"/>
                <a:ext cx="7120860" cy="22247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𝐽</m:t>
                      </m:r>
                      <m:d>
                        <m:dPr>
                          <m:ctrlPr>
                            <a:rPr lang="en-US" sz="2000" i="1">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𝑏</m:t>
                              </m:r>
                            </m:e>
                            <m:sup>
                              <m:r>
                                <a:rPr lang="en-US" sz="2000" i="1">
                                  <a:latin typeface="Cambria Math" panose="02040503050406030204" pitchFamily="18" charset="0"/>
                                </a:rPr>
                                <m:t>[1]</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m:t>
                              </m:r>
                              <m:r>
                                <a:rPr lang="en-US" sz="2000" b="0" i="1" smtClean="0">
                                  <a:latin typeface="Cambria Math" panose="02040503050406030204" pitchFamily="18" charset="0"/>
                                </a:rPr>
                                <m:t>𝐿</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b="0" i="1" smtClean="0">
                                  <a:latin typeface="Cambria Math" panose="02040503050406030204" pitchFamily="18" charset="0"/>
                                </a:rPr>
                                <m:t>𝐿</m:t>
                              </m:r>
                              <m:r>
                                <a:rPr lang="en-US" sz="2000" i="1">
                                  <a:latin typeface="Cambria Math" panose="02040503050406030204" pitchFamily="18" charset="0"/>
                                </a:rPr>
                                <m:t>]</m:t>
                              </m:r>
                            </m:sup>
                          </m:sSup>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ea typeface="Cambria Math" panose="02040503050406030204" pitchFamily="18" charset="0"/>
                            </a:rPr>
                            <m:t>ℒ</m:t>
                          </m:r>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nary>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2</m:t>
                          </m:r>
                          <m:r>
                            <a:rPr lang="en-US" sz="2000" i="1">
                              <a:latin typeface="Cambria Math" panose="02040503050406030204" pitchFamily="18" charset="0"/>
                            </a:rPr>
                            <m:t>𝑚</m:t>
                          </m:r>
                        </m:den>
                      </m:f>
                      <m:nary>
                        <m:naryPr>
                          <m:chr m:val="∑"/>
                          <m:ctrlPr>
                            <a:rPr lang="pt-BR" sz="2000" i="1">
                              <a:latin typeface="Cambria Math" panose="02040503050406030204" pitchFamily="18" charset="0"/>
                            </a:rPr>
                          </m:ctrlPr>
                        </m:naryPr>
                        <m:sub>
                          <m:r>
                            <a:rPr lang="en-US" sz="2000" b="0" i="1" smtClean="0">
                              <a:latin typeface="Cambria Math" panose="02040503050406030204" pitchFamily="18" charset="0"/>
                            </a:rPr>
                            <m:t>𝑙</m:t>
                          </m:r>
                          <m:r>
                            <a:rPr lang="pt-BR" sz="2000" i="1">
                              <a:latin typeface="Cambria Math" panose="02040503050406030204" pitchFamily="18" charset="0"/>
                            </a:rPr>
                            <m:t>=</m:t>
                          </m:r>
                          <m:r>
                            <a:rPr lang="en-US" sz="2000" i="1">
                              <a:latin typeface="Cambria Math" panose="02040503050406030204" pitchFamily="18" charset="0"/>
                            </a:rPr>
                            <m:t>1</m:t>
                          </m:r>
                        </m:sub>
                        <m:sup>
                          <m:r>
                            <a:rPr lang="en-US" sz="2000" b="0" i="1" smtClean="0">
                              <a:latin typeface="Cambria Math" panose="02040503050406030204" pitchFamily="18" charset="0"/>
                            </a:rPr>
                            <m:t>𝐿</m:t>
                          </m:r>
                        </m:sup>
                        <m:e>
                          <m:sSubSup>
                            <m:sSubSupPr>
                              <m:ctrlPr>
                                <a:rPr lang="en-US" sz="2000" i="1" smtClean="0">
                                  <a:latin typeface="Cambria Math" panose="02040503050406030204" pitchFamily="18" charset="0"/>
                                </a:rPr>
                              </m:ctrlPr>
                            </m:sSubSupPr>
                            <m:e>
                              <m:d>
                                <m:dPr>
                                  <m:begChr m:val="‖"/>
                                  <m:endChr m:val="‖"/>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e>
                              </m:d>
                            </m:e>
                            <m:sub>
                              <m:r>
                                <a:rPr lang="en-US" sz="2000" b="0" i="1" smtClean="0">
                                  <a:latin typeface="Cambria Math" panose="02040503050406030204" pitchFamily="18" charset="0"/>
                                </a:rPr>
                                <m:t>𝐹</m:t>
                              </m:r>
                            </m:sub>
                            <m:sup>
                              <m:r>
                                <a:rPr lang="en-US" sz="2000" b="0" i="1" smtClean="0">
                                  <a:latin typeface="Cambria Math" panose="02040503050406030204" pitchFamily="18" charset="0"/>
                                </a:rPr>
                                <m:t>2</m:t>
                              </m:r>
                            </m:sup>
                          </m:sSubSup>
                        </m:e>
                      </m:nary>
                    </m:oMath>
                  </m:oMathPara>
                </a14:m>
                <a:endParaRPr lang="en-US" sz="20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US" sz="2000" i="1">
                              <a:latin typeface="Cambria Math" panose="02040503050406030204" pitchFamily="18" charset="0"/>
                            </a:rPr>
                          </m:ctrlPr>
                        </m:sSubSupPr>
                        <m:e>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p>
                            </m:e>
                          </m:d>
                        </m:e>
                        <m:sub>
                          <m:r>
                            <a:rPr lang="en-US" sz="2000" i="1">
                              <a:latin typeface="Cambria Math" panose="02040503050406030204" pitchFamily="18" charset="0"/>
                            </a:rPr>
                            <m:t>𝐹</m:t>
                          </m:r>
                        </m:sub>
                        <m:sup>
                          <m:r>
                            <a:rPr lang="en-US" sz="2000" i="1">
                              <a:latin typeface="Cambria Math" panose="02040503050406030204" pitchFamily="18" charset="0"/>
                            </a:rPr>
                            <m:t>2</m:t>
                          </m:r>
                        </m:sup>
                      </m:sSubSup>
                      <m:r>
                        <a:rPr lang="en-US" sz="2000" b="0" i="0"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sup>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𝑛</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−1]</m:t>
                                  </m:r>
                                </m:sup>
                              </m:sSup>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𝑖𝑗</m:t>
                                          </m:r>
                                        </m:sub>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bSup>
                                    </m:e>
                                  </m:d>
                                </m:e>
                                <m:sup>
                                  <m:r>
                                    <a:rPr lang="en-US" sz="2000" b="0" i="1" smtClean="0">
                                      <a:latin typeface="Cambria Math" panose="02040503050406030204" pitchFamily="18" charset="0"/>
                                    </a:rPr>
                                    <m:t>2</m:t>
                                  </m:r>
                                </m:sup>
                              </m:sSup>
                            </m:e>
                          </m:nary>
                        </m:e>
                      </m:nary>
                    </m:oMath>
                  </m:oMathPara>
                </a14:m>
                <a:endParaRPr lang="en-US" sz="2000" b="0" dirty="0"/>
              </a:p>
              <a:p>
                <a:r>
                  <a:rPr lang="en-US" sz="2000" dirty="0">
                    <a:ea typeface="Cambria Math" panose="02040503050406030204" pitchFamily="18" charset="0"/>
                  </a:rPr>
                  <a:t>“</a:t>
                </a:r>
                <a:r>
                  <a:rPr lang="en-US" sz="2000" dirty="0" err="1">
                    <a:ea typeface="Cambria Math" panose="02040503050406030204" pitchFamily="18" charset="0"/>
                  </a:rPr>
                  <a:t>Frobenius</a:t>
                </a:r>
                <a:r>
                  <a:rPr lang="en-US" sz="2000" dirty="0">
                    <a:ea typeface="Cambria Math" panose="02040503050406030204" pitchFamily="18" charset="0"/>
                  </a:rPr>
                  <a:t> norm”</a:t>
                </a:r>
              </a:p>
            </p:txBody>
          </p:sp>
        </mc:Choice>
        <mc:Fallback xmlns="">
          <p:sp>
            <p:nvSpPr>
              <p:cNvPr id="18" name="Rectangle 17">
                <a:extLst>
                  <a:ext uri="{FF2B5EF4-FFF2-40B4-BE49-F238E27FC236}">
                    <a16:creationId xmlns:a16="http://schemas.microsoft.com/office/drawing/2014/main" id="{A032EA87-CFCE-41FC-907E-A80ACA12D2EB}"/>
                  </a:ext>
                </a:extLst>
              </p:cNvPr>
              <p:cNvSpPr>
                <a:spLocks noRot="1" noChangeAspect="1" noMove="1" noResize="1" noEditPoints="1" noAdjustHandles="1" noChangeArrowheads="1" noChangeShapeType="1" noTextEdit="1"/>
              </p:cNvSpPr>
              <p:nvPr/>
            </p:nvSpPr>
            <p:spPr>
              <a:xfrm>
                <a:off x="727972" y="1452563"/>
                <a:ext cx="7120860" cy="2224776"/>
              </a:xfrm>
              <a:prstGeom prst="rect">
                <a:avLst/>
              </a:prstGeom>
              <a:blipFill>
                <a:blip r:embed="rId2"/>
                <a:stretch>
                  <a:fillRect l="-855" b="-3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BB6DBFF-4592-432F-9C68-705AAEF3E6DB}"/>
                  </a:ext>
                </a:extLst>
              </p:cNvPr>
              <p:cNvSpPr txBox="1"/>
              <p:nvPr/>
            </p:nvSpPr>
            <p:spPr>
              <a:xfrm>
                <a:off x="9228217" y="2922156"/>
                <a:ext cx="170360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e>
                      </m:d>
                    </m:oMath>
                  </m:oMathPara>
                </a14:m>
                <a:endParaRPr lang="en-US" dirty="0"/>
              </a:p>
            </p:txBody>
          </p:sp>
        </mc:Choice>
        <mc:Fallback xmlns="">
          <p:sp>
            <p:nvSpPr>
              <p:cNvPr id="19" name="TextBox 18">
                <a:extLst>
                  <a:ext uri="{FF2B5EF4-FFF2-40B4-BE49-F238E27FC236}">
                    <a16:creationId xmlns:a16="http://schemas.microsoft.com/office/drawing/2014/main" id="{BBB6DBFF-4592-432F-9C68-705AAEF3E6DB}"/>
                  </a:ext>
                </a:extLst>
              </p:cNvPr>
              <p:cNvSpPr txBox="1">
                <a:spLocks noRot="1" noChangeAspect="1" noMove="1" noResize="1" noEditPoints="1" noAdjustHandles="1" noChangeArrowheads="1" noChangeShapeType="1" noTextEdit="1"/>
              </p:cNvSpPr>
              <p:nvPr/>
            </p:nvSpPr>
            <p:spPr>
              <a:xfrm>
                <a:off x="9228217" y="2922156"/>
                <a:ext cx="1703607" cy="312650"/>
              </a:xfrm>
              <a:prstGeom prst="rect">
                <a:avLst/>
              </a:prstGeom>
              <a:blipFill>
                <a:blip r:embed="rId3"/>
                <a:stretch>
                  <a:fillRect l="-1434"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EC2B627-20D7-4674-BC66-EF4CFBE1CD40}"/>
                  </a:ext>
                </a:extLst>
              </p:cNvPr>
              <p:cNvSpPr txBox="1"/>
              <p:nvPr/>
            </p:nvSpPr>
            <p:spPr>
              <a:xfrm>
                <a:off x="2948051" y="3548861"/>
                <a:ext cx="6205417" cy="31516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𝑑𝑤</m:t>
                      </m:r>
                      <m:r>
                        <a:rPr lang="en-US" sz="2000" b="0" i="1" smtClean="0">
                          <a:latin typeface="Cambria Math" panose="02040503050406030204" pitchFamily="18" charset="0"/>
                        </a:rPr>
                        <m:t>=(</m:t>
                      </m:r>
                      <m:r>
                        <a:rPr lang="en-US" sz="2000" b="0" i="1" smtClean="0">
                          <a:latin typeface="Cambria Math" panose="02040503050406030204" pitchFamily="18" charset="0"/>
                        </a:rPr>
                        <m:t>𝑓𝑟𝑜𝑚</m:t>
                      </m:r>
                      <m:r>
                        <a:rPr lang="en-US" sz="2000" b="0" i="1" smtClean="0">
                          <a:latin typeface="Cambria Math" panose="02040503050406030204" pitchFamily="18" charset="0"/>
                        </a:rPr>
                        <m:t> </m:t>
                      </m:r>
                      <m:r>
                        <a:rPr lang="en-US" sz="2000" b="0" i="1" smtClean="0">
                          <a:latin typeface="Cambria Math" panose="02040503050406030204" pitchFamily="18" charset="0"/>
                        </a:rPr>
                        <m:t>𝑏𝑎𝑐𝑘𝑝𝑟𝑜𝑝𝑎𝑔𝑎𝑡𝑖𝑜𝑛</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𝜆</m:t>
                          </m:r>
                        </m:num>
                        <m:den>
                          <m:r>
                            <a:rPr lang="en-US" sz="2000" b="0" i="1" smtClean="0">
                              <a:latin typeface="Cambria Math" panose="02040503050406030204" pitchFamily="18" charset="0"/>
                            </a:rPr>
                            <m:t>𝑚</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oMath>
                  </m:oMathPara>
                </a14:m>
                <a:endParaRPr lang="en-US" sz="2000" dirty="0"/>
              </a:p>
              <a:p>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rPr>
                        <m:t>𝑑</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oMath>
                  </m:oMathPara>
                </a14:m>
                <a:endParaRPr lang="en-US" sz="2000" dirty="0"/>
              </a:p>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d>
                        <m:dPr>
                          <m:begChr m:val="["/>
                          <m:endChr m:val="]"/>
                          <m:ctrlPr>
                            <a:rPr lang="en-US" sz="2000" b="0" i="1" smtClean="0">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𝑓𝑟𝑜𝑚</m:t>
                              </m:r>
                              <m:r>
                                <a:rPr lang="en-US" sz="2000" i="1">
                                  <a:latin typeface="Cambria Math" panose="02040503050406030204" pitchFamily="18" charset="0"/>
                                </a:rPr>
                                <m:t> </m:t>
                              </m:r>
                              <m:r>
                                <a:rPr lang="en-US" sz="2000" i="1">
                                  <a:latin typeface="Cambria Math" panose="02040503050406030204" pitchFamily="18" charset="0"/>
                                </a:rPr>
                                <m:t>𝑏𝑎𝑐𝑘𝑝𝑟𝑜𝑝𝑎𝑔𝑎𝑡𝑖𝑜𝑛</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𝑚</m:t>
                              </m:r>
                            </m:den>
                          </m:f>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e>
                      </m:d>
                      <m:r>
                        <a:rPr lang="en-US" sz="2000" b="1" i="0" smtClean="0">
                          <a:latin typeface="Cambria Math" panose="02040503050406030204" pitchFamily="18" charset="0"/>
                        </a:rPr>
                        <m:t>=</m:t>
                      </m:r>
                    </m:oMath>
                  </m:oMathPara>
                </a14:m>
                <a:endParaRPr lang="en-US" sz="2000" b="1"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𝛼𝜆</m:t>
                          </m:r>
                        </m:num>
                        <m:den>
                          <m:r>
                            <a:rPr lang="en-US" sz="2000" i="1">
                              <a:latin typeface="Cambria Math" panose="02040503050406030204" pitchFamily="18" charset="0"/>
                            </a:rPr>
                            <m:t>𝑚</m:t>
                          </m:r>
                        </m:den>
                      </m:f>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𝑓𝑟𝑜𝑚</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𝑏𝑎𝑐𝑘𝑝𝑟𝑜𝑝𝑎𝑔𝑎𝑡𝑖𝑜𝑛</m:t>
                          </m:r>
                        </m:e>
                      </m:d>
                      <m:r>
                        <a:rPr lang="en-US" sz="2000" b="0" i="1" smtClean="0">
                          <a:latin typeface="Cambria Math" panose="02040503050406030204" pitchFamily="18" charset="0"/>
                          <a:ea typeface="Cambria Math" panose="02040503050406030204" pitchFamily="18" charset="0"/>
                        </a:rPr>
                        <m:t>=</m:t>
                      </m:r>
                    </m:oMath>
                  </m:oMathPara>
                </a14:m>
                <a:endParaRPr lang="en-US"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𝛼𝜆</m:t>
                              </m:r>
                            </m:num>
                            <m:den>
                              <m:r>
                                <a:rPr lang="en-US" sz="2000" i="1">
                                  <a:latin typeface="Cambria Math" panose="02040503050406030204" pitchFamily="18" charset="0"/>
                                </a:rPr>
                                <m:t>𝑚</m:t>
                              </m:r>
                            </m:den>
                          </m:f>
                        </m:e>
                      </m:d>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𝑙</m:t>
                              </m:r>
                            </m:e>
                          </m:d>
                        </m:sup>
                      </m:sSup>
                      <m:r>
                        <a:rPr lang="en-US" sz="2000" b="1" i="0"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𝑓𝑟𝑜𝑚</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𝑏𝑎𝑐𝑘𝑝𝑟𝑜𝑝𝑎𝑔𝑎𝑡𝑖𝑜𝑛</m:t>
                          </m:r>
                        </m:e>
                      </m:d>
                    </m:oMath>
                  </m:oMathPara>
                </a14:m>
                <a:endParaRPr lang="en-US" sz="2000" b="1" dirty="0"/>
              </a:p>
              <a:p>
                <a:endParaRPr lang="en-US" sz="2000" dirty="0"/>
              </a:p>
            </p:txBody>
          </p:sp>
        </mc:Choice>
        <mc:Fallback xmlns="">
          <p:sp>
            <p:nvSpPr>
              <p:cNvPr id="24" name="TextBox 23">
                <a:extLst>
                  <a:ext uri="{FF2B5EF4-FFF2-40B4-BE49-F238E27FC236}">
                    <a16:creationId xmlns:a16="http://schemas.microsoft.com/office/drawing/2014/main" id="{1EC2B627-20D7-4674-BC66-EF4CFBE1CD40}"/>
                  </a:ext>
                </a:extLst>
              </p:cNvPr>
              <p:cNvSpPr txBox="1">
                <a:spLocks noRot="1" noChangeAspect="1" noMove="1" noResize="1" noEditPoints="1" noAdjustHandles="1" noChangeArrowheads="1" noChangeShapeType="1" noTextEdit="1"/>
              </p:cNvSpPr>
              <p:nvPr/>
            </p:nvSpPr>
            <p:spPr>
              <a:xfrm>
                <a:off x="2948051" y="3548861"/>
                <a:ext cx="6205417" cy="3151632"/>
              </a:xfrm>
              <a:prstGeom prst="rect">
                <a:avLst/>
              </a:prstGeom>
              <a:blipFill>
                <a:blip r:embed="rId4"/>
                <a:stretch>
                  <a:fillRect l="-1081"/>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E33814D-808D-4D62-AF21-145AAB8A40DA}"/>
              </a:ext>
            </a:extLst>
          </p:cNvPr>
          <p:cNvSpPr txBox="1"/>
          <p:nvPr/>
        </p:nvSpPr>
        <p:spPr>
          <a:xfrm>
            <a:off x="727972" y="4604716"/>
            <a:ext cx="1642181" cy="369332"/>
          </a:xfrm>
          <a:prstGeom prst="rect">
            <a:avLst/>
          </a:prstGeom>
          <a:noFill/>
        </p:spPr>
        <p:txBody>
          <a:bodyPr wrap="none" rtlCol="0">
            <a:spAutoFit/>
          </a:bodyPr>
          <a:lstStyle/>
          <a:p>
            <a:r>
              <a:rPr lang="en-US" dirty="0"/>
              <a:t>“Weight decay”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1E4F42C-4E70-4F53-9EC7-EE8335D67906}"/>
                  </a:ext>
                </a:extLst>
              </p:cNvPr>
              <p:cNvSpPr txBox="1"/>
              <p:nvPr/>
            </p:nvSpPr>
            <p:spPr>
              <a:xfrm>
                <a:off x="10002531" y="3865622"/>
                <a:ext cx="1371016" cy="531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𝑤</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sup>
                          </m:sSup>
                        </m:den>
                      </m:f>
                      <m:r>
                        <a:rPr lang="en-US">
                          <a:latin typeface="Cambria Math" panose="02040503050406030204" pitchFamily="18" charset="0"/>
                        </a:rPr>
                        <m:t>=</m:t>
                      </m:r>
                      <m:r>
                        <m:rPr>
                          <m:sty m:val="p"/>
                        </m:rPr>
                        <a:rPr lang="en-US" b="0" i="0" smtClean="0">
                          <a:latin typeface="Cambria Math" panose="02040503050406030204" pitchFamily="18" charset="0"/>
                        </a:rPr>
                        <m:t>d</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𝑤</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6" name="TextBox 25">
                <a:extLst>
                  <a:ext uri="{FF2B5EF4-FFF2-40B4-BE49-F238E27FC236}">
                    <a16:creationId xmlns:a16="http://schemas.microsoft.com/office/drawing/2014/main" id="{51E4F42C-4E70-4F53-9EC7-EE8335D67906}"/>
                  </a:ext>
                </a:extLst>
              </p:cNvPr>
              <p:cNvSpPr txBox="1">
                <a:spLocks noRot="1" noChangeAspect="1" noMove="1" noResize="1" noEditPoints="1" noAdjustHandles="1" noChangeArrowheads="1" noChangeShapeType="1" noTextEdit="1"/>
              </p:cNvSpPr>
              <p:nvPr/>
            </p:nvSpPr>
            <p:spPr>
              <a:xfrm>
                <a:off x="10002531" y="3865622"/>
                <a:ext cx="1371016" cy="5317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21475" y="6488668"/>
                <a:ext cx="6490816" cy="369332"/>
              </a:xfrm>
              <a:prstGeom prst="rect">
                <a:avLst/>
              </a:prstGeom>
            </p:spPr>
            <p:txBody>
              <a:bodyPr wrap="none">
                <a:spAutoFit/>
              </a:bodyPr>
              <a:lstStyle/>
              <a:p>
                <a:r>
                  <a:rPr lang="en-US" dirty="0"/>
                  <a:t>The </a:t>
                </a:r>
                <a:r>
                  <a:rPr lang="en-US" dirty="0" err="1"/>
                  <a:t>Frobenius</a:t>
                </a:r>
                <a:r>
                  <a:rPr lang="en-US" dirty="0"/>
                  <a:t> norm is an extension of the Euclidean norm to</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𝑅</m:t>
                        </m:r>
                      </m:e>
                      <m:sup>
                        <m:r>
                          <a:rPr lang="en-US" b="0" i="1" smtClean="0">
                            <a:latin typeface="Cambria Math" panose="02040503050406030204" pitchFamily="18" charset="0"/>
                          </a:rPr>
                          <m:t>𝑛𝑥𝑛</m:t>
                        </m:r>
                      </m:sup>
                    </m:sSup>
                  </m:oMath>
                </a14:m>
                <a:r>
                  <a:rPr lang="en-US"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21475" y="6488668"/>
                <a:ext cx="6490816" cy="369332"/>
              </a:xfrm>
              <a:prstGeom prst="rect">
                <a:avLst/>
              </a:prstGeom>
              <a:blipFill>
                <a:blip r:embed="rId6"/>
                <a:stretch>
                  <a:fillRect l="-845"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77701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4"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842053" cy="1325563"/>
          </a:xfrm>
        </p:spPr>
        <p:txBody>
          <a:bodyPr anchor="t"/>
          <a:lstStyle/>
          <a:p>
            <a:r>
              <a:rPr lang="en-US" dirty="0"/>
              <a:t>How does regularization prevent overfitting?</a:t>
            </a:r>
          </a:p>
        </p:txBody>
      </p:sp>
      <p:grpSp>
        <p:nvGrpSpPr>
          <p:cNvPr id="3" name="Group 2"/>
          <p:cNvGrpSpPr/>
          <p:nvPr/>
        </p:nvGrpSpPr>
        <p:grpSpPr>
          <a:xfrm>
            <a:off x="832632" y="873868"/>
            <a:ext cx="5263368" cy="3080230"/>
            <a:chOff x="232268" y="1001512"/>
            <a:chExt cx="4246425" cy="2181529"/>
          </a:xfrm>
        </p:grpSpPr>
        <mc:AlternateContent xmlns:mc="http://schemas.openxmlformats.org/markup-compatibility/2006" xmlns:a14="http://schemas.microsoft.com/office/drawing/2010/main">
          <mc:Choice Requires="a14">
            <p:sp>
              <p:nvSpPr>
                <p:cNvPr id="4" name="TextBox 3"/>
                <p:cNvSpPr txBox="1"/>
                <p:nvPr/>
              </p:nvSpPr>
              <p:spPr>
                <a:xfrm>
                  <a:off x="232268" y="1001512"/>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32268" y="1001512"/>
                  <a:ext cx="548640" cy="64008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2268" y="1515329"/>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32268" y="1515329"/>
                  <a:ext cx="548640" cy="640080"/>
                </a:xfrm>
                <a:prstGeom prst="rect">
                  <a:avLst/>
                </a:prstGeom>
                <a:blipFill rotWithShape="0">
                  <a:blip r:embed="rId3"/>
                  <a:stretch>
                    <a:fillRect/>
                  </a:stretch>
                </a:blipFill>
              </p:spPr>
              <p:txBody>
                <a:bodyPr/>
                <a:lstStyle/>
                <a:p>
                  <a:r>
                    <a:rPr lang="en-US">
                      <a:noFill/>
                    </a:rPr>
                    <a:t> </a:t>
                  </a:r>
                </a:p>
              </p:txBody>
            </p:sp>
          </mc:Fallback>
        </mc:AlternateContent>
        <p:sp>
          <p:nvSpPr>
            <p:cNvPr id="6" name="Oval 5"/>
            <p:cNvSpPr/>
            <p:nvPr/>
          </p:nvSpPr>
          <p:spPr>
            <a:xfrm>
              <a:off x="2847055"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Oval 6"/>
            <p:cNvSpPr/>
            <p:nvPr/>
          </p:nvSpPr>
          <p:spPr>
            <a:xfrm>
              <a:off x="2847055"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Oval 7"/>
            <p:cNvSpPr/>
            <p:nvPr/>
          </p:nvSpPr>
          <p:spPr>
            <a:xfrm>
              <a:off x="2847055"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p:cNvSpPr/>
            <p:nvPr/>
          </p:nvSpPr>
          <p:spPr>
            <a:xfrm>
              <a:off x="1427206"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9"/>
            <p:cNvSpPr/>
            <p:nvPr/>
          </p:nvSpPr>
          <p:spPr>
            <a:xfrm>
              <a:off x="1427206"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10"/>
            <p:cNvSpPr/>
            <p:nvPr/>
          </p:nvSpPr>
          <p:spPr>
            <a:xfrm>
              <a:off x="1424533"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p:cNvSpPr/>
            <p:nvPr/>
          </p:nvSpPr>
          <p:spPr>
            <a:xfrm>
              <a:off x="3530033" y="1945340"/>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3" name="TextBox 12"/>
                <p:cNvSpPr txBox="1"/>
                <p:nvPr/>
              </p:nvSpPr>
              <p:spPr>
                <a:xfrm>
                  <a:off x="4178806" y="1873588"/>
                  <a:ext cx="299887" cy="354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178806" y="1873588"/>
                  <a:ext cx="299887" cy="354131"/>
                </a:xfrm>
                <a:prstGeom prst="rect">
                  <a:avLst/>
                </a:prstGeom>
                <a:blipFill rotWithShape="0">
                  <a:blip r:embed="rId4"/>
                  <a:stretch>
                    <a:fillRect/>
                  </a:stretch>
                </a:blipFill>
              </p:spPr>
              <p:txBody>
                <a:bodyPr/>
                <a:lstStyle/>
                <a:p>
                  <a:r>
                    <a:rPr lang="en-US">
                      <a:noFill/>
                    </a:rPr>
                    <a:t> </a:t>
                  </a:r>
                </a:p>
              </p:txBody>
            </p:sp>
          </mc:Fallback>
        </mc:AlternateContent>
        <p:sp>
          <p:nvSpPr>
            <p:cNvPr id="14" name="Oval 13"/>
            <p:cNvSpPr/>
            <p:nvPr/>
          </p:nvSpPr>
          <p:spPr>
            <a:xfrm>
              <a:off x="2139198"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p:cNvSpPr/>
            <p:nvPr/>
          </p:nvSpPr>
          <p:spPr>
            <a:xfrm>
              <a:off x="2137130"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Oval 15"/>
            <p:cNvSpPr/>
            <p:nvPr/>
          </p:nvSpPr>
          <p:spPr>
            <a:xfrm>
              <a:off x="2139198"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7" name="Straight Arrow Connector 16"/>
            <p:cNvCxnSpPr>
              <a:stCxn id="12" idx="6"/>
              <a:endCxn id="13" idx="1"/>
            </p:cNvCxnSpPr>
            <p:nvPr/>
          </p:nvCxnSpPr>
          <p:spPr>
            <a:xfrm>
              <a:off x="3750509" y="2044967"/>
              <a:ext cx="428297" cy="56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847055"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Oval 18"/>
            <p:cNvSpPr/>
            <p:nvPr/>
          </p:nvSpPr>
          <p:spPr>
            <a:xfrm>
              <a:off x="1459494"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Oval 19"/>
            <p:cNvSpPr/>
            <p:nvPr/>
          </p:nvSpPr>
          <p:spPr>
            <a:xfrm>
              <a:off x="2139198"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 name="TextBox 20"/>
                <p:cNvSpPr txBox="1"/>
                <p:nvPr/>
              </p:nvSpPr>
              <p:spPr>
                <a:xfrm>
                  <a:off x="232268" y="2542961"/>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4</m:t>
                            </m:r>
                          </m:sub>
                        </m:sSub>
                      </m:oMath>
                    </m:oMathPara>
                  </a14:m>
                  <a:endParaRPr lang="en-US" sz="2000" dirty="0"/>
                </a:p>
              </p:txBody>
            </p:sp>
          </mc:Choice>
          <mc:Fallback xmlns="">
            <p:sp>
              <p:nvSpPr>
                <p:cNvPr id="219" name="TextBox 218"/>
                <p:cNvSpPr txBox="1">
                  <a:spLocks noRot="1" noChangeAspect="1" noMove="1" noResize="1" noEditPoints="1" noAdjustHandles="1" noChangeArrowheads="1" noChangeShapeType="1" noTextEdit="1"/>
                </p:cNvSpPr>
                <p:nvPr/>
              </p:nvSpPr>
              <p:spPr>
                <a:xfrm>
                  <a:off x="232268" y="2542961"/>
                  <a:ext cx="548640" cy="64008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32268" y="2029145"/>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223" name="TextBox 222"/>
                <p:cNvSpPr txBox="1">
                  <a:spLocks noRot="1" noChangeAspect="1" noMove="1" noResize="1" noEditPoints="1" noAdjustHandles="1" noChangeArrowheads="1" noChangeShapeType="1" noTextEdit="1"/>
                </p:cNvSpPr>
                <p:nvPr/>
              </p:nvSpPr>
              <p:spPr>
                <a:xfrm>
                  <a:off x="232268" y="2029145"/>
                  <a:ext cx="548640" cy="640080"/>
                </a:xfrm>
                <a:prstGeom prst="rect">
                  <a:avLst/>
                </a:prstGeom>
                <a:blipFill rotWithShape="0">
                  <a:blip r:embed="rId6"/>
                  <a:stretch>
                    <a:fillRect/>
                  </a:stretch>
                </a:blipFill>
              </p:spPr>
              <p:txBody>
                <a:bodyPr/>
                <a:lstStyle/>
                <a:p>
                  <a:r>
                    <a:rPr lang="en-US">
                      <a:noFill/>
                    </a:rPr>
                    <a:t> </a:t>
                  </a:r>
                </a:p>
              </p:txBody>
            </p:sp>
          </mc:Fallback>
        </mc:AlternateContent>
        <p:cxnSp>
          <p:nvCxnSpPr>
            <p:cNvPr id="23" name="Straight Arrow Connector 22"/>
            <p:cNvCxnSpPr>
              <a:stCxn id="18" idx="6"/>
              <a:endCxn id="12" idx="2"/>
            </p:cNvCxnSpPr>
            <p:nvPr/>
          </p:nvCxnSpPr>
          <p:spPr>
            <a:xfrm flipV="1">
              <a:off x="3067531" y="2044967"/>
              <a:ext cx="462502" cy="819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6"/>
              <a:endCxn id="12" idx="2"/>
            </p:cNvCxnSpPr>
            <p:nvPr/>
          </p:nvCxnSpPr>
          <p:spPr>
            <a:xfrm flipV="1">
              <a:off x="3067531" y="2044967"/>
              <a:ext cx="462502" cy="3262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6"/>
              <a:endCxn id="12" idx="2"/>
            </p:cNvCxnSpPr>
            <p:nvPr/>
          </p:nvCxnSpPr>
          <p:spPr>
            <a:xfrm>
              <a:off x="3067531" y="1835761"/>
              <a:ext cx="462502" cy="20920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6"/>
              <a:endCxn id="12" idx="2"/>
            </p:cNvCxnSpPr>
            <p:nvPr/>
          </p:nvCxnSpPr>
          <p:spPr>
            <a:xfrm>
              <a:off x="3067531" y="1321553"/>
              <a:ext cx="462502" cy="7234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6"/>
              <a:endCxn id="18" idx="2"/>
            </p:cNvCxnSpPr>
            <p:nvPr/>
          </p:nvCxnSpPr>
          <p:spPr>
            <a:xfrm>
              <a:off x="2359674" y="2864176"/>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6"/>
              <a:endCxn id="18" idx="2"/>
            </p:cNvCxnSpPr>
            <p:nvPr/>
          </p:nvCxnSpPr>
          <p:spPr>
            <a:xfrm>
              <a:off x="2357606" y="2371245"/>
              <a:ext cx="489449"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6"/>
              <a:endCxn id="18" idx="2"/>
            </p:cNvCxnSpPr>
            <p:nvPr/>
          </p:nvCxnSpPr>
          <p:spPr>
            <a:xfrm>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6"/>
              <a:endCxn id="18" idx="2"/>
            </p:cNvCxnSpPr>
            <p:nvPr/>
          </p:nvCxnSpPr>
          <p:spPr>
            <a:xfrm>
              <a:off x="2359674" y="1321553"/>
              <a:ext cx="487381"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6" idx="6"/>
              <a:endCxn id="8" idx="2"/>
            </p:cNvCxnSpPr>
            <p:nvPr/>
          </p:nvCxnSpPr>
          <p:spPr>
            <a:xfrm>
              <a:off x="2359674" y="1321553"/>
              <a:ext cx="48738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6"/>
              <a:endCxn id="8" idx="2"/>
            </p:cNvCxnSpPr>
            <p:nvPr/>
          </p:nvCxnSpPr>
          <p:spPr>
            <a:xfrm>
              <a:off x="2359674" y="1835761"/>
              <a:ext cx="487381"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6"/>
              <a:endCxn id="8" idx="2"/>
            </p:cNvCxnSpPr>
            <p:nvPr/>
          </p:nvCxnSpPr>
          <p:spPr>
            <a:xfrm>
              <a:off x="2357606" y="2371245"/>
              <a:ext cx="48944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6"/>
              <a:endCxn id="8" idx="2"/>
            </p:cNvCxnSpPr>
            <p:nvPr/>
          </p:nvCxnSpPr>
          <p:spPr>
            <a:xfrm flipV="1">
              <a:off x="2359674" y="2371245"/>
              <a:ext cx="487381"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6"/>
              <a:endCxn id="7" idx="2"/>
            </p:cNvCxnSpPr>
            <p:nvPr/>
          </p:nvCxnSpPr>
          <p:spPr>
            <a:xfrm flipV="1">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6"/>
              <a:endCxn id="6" idx="2"/>
            </p:cNvCxnSpPr>
            <p:nvPr/>
          </p:nvCxnSpPr>
          <p:spPr>
            <a:xfrm flipV="1">
              <a:off x="2359674" y="1321553"/>
              <a:ext cx="487381"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6"/>
              <a:endCxn id="7" idx="2"/>
            </p:cNvCxnSpPr>
            <p:nvPr/>
          </p:nvCxnSpPr>
          <p:spPr>
            <a:xfrm flipV="1">
              <a:off x="2357606" y="1835761"/>
              <a:ext cx="489449"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4" idx="6"/>
              <a:endCxn id="6" idx="2"/>
            </p:cNvCxnSpPr>
            <p:nvPr/>
          </p:nvCxnSpPr>
          <p:spPr>
            <a:xfrm flipV="1">
              <a:off x="2359674" y="1321553"/>
              <a:ext cx="487381"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4" idx="6"/>
              <a:endCxn id="7" idx="2"/>
            </p:cNvCxnSpPr>
            <p:nvPr/>
          </p:nvCxnSpPr>
          <p:spPr>
            <a:xfrm>
              <a:off x="2359674" y="1835761"/>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5" idx="6"/>
              <a:endCxn id="6" idx="2"/>
            </p:cNvCxnSpPr>
            <p:nvPr/>
          </p:nvCxnSpPr>
          <p:spPr>
            <a:xfrm flipV="1">
              <a:off x="2357606" y="1321553"/>
              <a:ext cx="489449"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6"/>
              <a:endCxn id="7" idx="2"/>
            </p:cNvCxnSpPr>
            <p:nvPr/>
          </p:nvCxnSpPr>
          <p:spPr>
            <a:xfrm>
              <a:off x="2359674" y="1321553"/>
              <a:ext cx="487381"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6" idx="6"/>
              <a:endCxn id="6" idx="2"/>
            </p:cNvCxnSpPr>
            <p:nvPr/>
          </p:nvCxnSpPr>
          <p:spPr>
            <a:xfrm>
              <a:off x="2359674" y="1321553"/>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1" idx="6"/>
              <a:endCxn id="14" idx="2"/>
            </p:cNvCxnSpPr>
            <p:nvPr/>
          </p:nvCxnSpPr>
          <p:spPr>
            <a:xfrm>
              <a:off x="1645009" y="1321553"/>
              <a:ext cx="494189"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6"/>
              <a:endCxn id="14" idx="2"/>
            </p:cNvCxnSpPr>
            <p:nvPr/>
          </p:nvCxnSpPr>
          <p:spPr>
            <a:xfrm>
              <a:off x="1647682" y="1835761"/>
              <a:ext cx="49151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9" idx="6"/>
              <a:endCxn id="16" idx="2"/>
            </p:cNvCxnSpPr>
            <p:nvPr/>
          </p:nvCxnSpPr>
          <p:spPr>
            <a:xfrm flipV="1">
              <a:off x="1647682" y="1321553"/>
              <a:ext cx="491516"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1" idx="6"/>
              <a:endCxn id="15" idx="2"/>
            </p:cNvCxnSpPr>
            <p:nvPr/>
          </p:nvCxnSpPr>
          <p:spPr>
            <a:xfrm>
              <a:off x="1645009" y="1321553"/>
              <a:ext cx="49212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9" idx="6"/>
              <a:endCxn id="20" idx="2"/>
            </p:cNvCxnSpPr>
            <p:nvPr/>
          </p:nvCxnSpPr>
          <p:spPr>
            <a:xfrm>
              <a:off x="1647682" y="1835761"/>
              <a:ext cx="491516"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6"/>
              <a:endCxn id="20" idx="2"/>
            </p:cNvCxnSpPr>
            <p:nvPr/>
          </p:nvCxnSpPr>
          <p:spPr>
            <a:xfrm>
              <a:off x="1679970" y="2864176"/>
              <a:ext cx="45922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6"/>
              <a:endCxn id="20" idx="2"/>
            </p:cNvCxnSpPr>
            <p:nvPr/>
          </p:nvCxnSpPr>
          <p:spPr>
            <a:xfrm>
              <a:off x="1647682" y="2371245"/>
              <a:ext cx="491516"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9" idx="6"/>
              <a:endCxn id="15" idx="2"/>
            </p:cNvCxnSpPr>
            <p:nvPr/>
          </p:nvCxnSpPr>
          <p:spPr>
            <a:xfrm flipV="1">
              <a:off x="1679970" y="2371245"/>
              <a:ext cx="457160"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6"/>
              <a:endCxn id="14" idx="2"/>
            </p:cNvCxnSpPr>
            <p:nvPr/>
          </p:nvCxnSpPr>
          <p:spPr>
            <a:xfrm flipV="1">
              <a:off x="1679970" y="1835761"/>
              <a:ext cx="459228"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9" idx="6"/>
              <a:endCxn id="16" idx="2"/>
            </p:cNvCxnSpPr>
            <p:nvPr/>
          </p:nvCxnSpPr>
          <p:spPr>
            <a:xfrm flipV="1">
              <a:off x="1679970" y="1321553"/>
              <a:ext cx="459228"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0" idx="6"/>
              <a:endCxn id="16" idx="2"/>
            </p:cNvCxnSpPr>
            <p:nvPr/>
          </p:nvCxnSpPr>
          <p:spPr>
            <a:xfrm flipV="1">
              <a:off x="1647682" y="1321553"/>
              <a:ext cx="491516"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0" idx="6"/>
              <a:endCxn id="14" idx="2"/>
            </p:cNvCxnSpPr>
            <p:nvPr/>
          </p:nvCxnSpPr>
          <p:spPr>
            <a:xfrm flipV="1">
              <a:off x="1647682" y="1835761"/>
              <a:ext cx="491516"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0" idx="6"/>
              <a:endCxn id="15" idx="2"/>
            </p:cNvCxnSpPr>
            <p:nvPr/>
          </p:nvCxnSpPr>
          <p:spPr>
            <a:xfrm>
              <a:off x="1647682" y="2371245"/>
              <a:ext cx="48944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9" idx="6"/>
              <a:endCxn id="15" idx="2"/>
            </p:cNvCxnSpPr>
            <p:nvPr/>
          </p:nvCxnSpPr>
          <p:spPr>
            <a:xfrm>
              <a:off x="1647682" y="1835761"/>
              <a:ext cx="489448"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1" idx="6"/>
              <a:endCxn id="16" idx="2"/>
            </p:cNvCxnSpPr>
            <p:nvPr/>
          </p:nvCxnSpPr>
          <p:spPr>
            <a:xfrm>
              <a:off x="1645009" y="1321553"/>
              <a:ext cx="49418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1" idx="6"/>
              <a:endCxn id="20" idx="2"/>
            </p:cNvCxnSpPr>
            <p:nvPr/>
          </p:nvCxnSpPr>
          <p:spPr>
            <a:xfrm>
              <a:off x="1645009" y="1321553"/>
              <a:ext cx="494189"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1" idx="3"/>
              <a:endCxn id="19" idx="2"/>
            </p:cNvCxnSpPr>
            <p:nvPr/>
          </p:nvCxnSpPr>
          <p:spPr>
            <a:xfrm>
              <a:off x="780908" y="2863001"/>
              <a:ext cx="678586" cy="11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1" idx="3"/>
              <a:endCxn id="10" idx="2"/>
            </p:cNvCxnSpPr>
            <p:nvPr/>
          </p:nvCxnSpPr>
          <p:spPr>
            <a:xfrm flipV="1">
              <a:off x="780908" y="2371245"/>
              <a:ext cx="646298" cy="49175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1" idx="3"/>
              <a:endCxn id="9" idx="2"/>
            </p:cNvCxnSpPr>
            <p:nvPr/>
          </p:nvCxnSpPr>
          <p:spPr>
            <a:xfrm flipV="1">
              <a:off x="780908" y="1835761"/>
              <a:ext cx="646298" cy="10272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1" idx="3"/>
              <a:endCxn id="11" idx="2"/>
            </p:cNvCxnSpPr>
            <p:nvPr/>
          </p:nvCxnSpPr>
          <p:spPr>
            <a:xfrm flipV="1">
              <a:off x="780908" y="1321553"/>
              <a:ext cx="643625" cy="15414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2" idx="3"/>
              <a:endCxn id="10" idx="2"/>
            </p:cNvCxnSpPr>
            <p:nvPr/>
          </p:nvCxnSpPr>
          <p:spPr>
            <a:xfrm>
              <a:off x="780908" y="2349185"/>
              <a:ext cx="646298" cy="220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2" idx="3"/>
              <a:endCxn id="11" idx="2"/>
            </p:cNvCxnSpPr>
            <p:nvPr/>
          </p:nvCxnSpPr>
          <p:spPr>
            <a:xfrm flipV="1">
              <a:off x="780908" y="1321554"/>
              <a:ext cx="643625" cy="10276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2" idx="3"/>
              <a:endCxn id="9" idx="2"/>
            </p:cNvCxnSpPr>
            <p:nvPr/>
          </p:nvCxnSpPr>
          <p:spPr>
            <a:xfrm flipV="1">
              <a:off x="780908" y="1835761"/>
              <a:ext cx="646298" cy="5134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2" idx="3"/>
              <a:endCxn id="19" idx="2"/>
            </p:cNvCxnSpPr>
            <p:nvPr/>
          </p:nvCxnSpPr>
          <p:spPr>
            <a:xfrm>
              <a:off x="780908" y="2349185"/>
              <a:ext cx="678587" cy="5149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 idx="3"/>
              <a:endCxn id="19" idx="2"/>
            </p:cNvCxnSpPr>
            <p:nvPr/>
          </p:nvCxnSpPr>
          <p:spPr>
            <a:xfrm>
              <a:off x="780908" y="1835370"/>
              <a:ext cx="678587" cy="10288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 idx="3"/>
              <a:endCxn id="10" idx="3"/>
            </p:cNvCxnSpPr>
            <p:nvPr/>
          </p:nvCxnSpPr>
          <p:spPr>
            <a:xfrm>
              <a:off x="780908" y="1835370"/>
              <a:ext cx="678586" cy="6063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 idx="3"/>
              <a:endCxn id="9" idx="2"/>
            </p:cNvCxnSpPr>
            <p:nvPr/>
          </p:nvCxnSpPr>
          <p:spPr>
            <a:xfrm>
              <a:off x="780908" y="1835370"/>
              <a:ext cx="646298" cy="3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 idx="3"/>
              <a:endCxn id="11" idx="2"/>
            </p:cNvCxnSpPr>
            <p:nvPr/>
          </p:nvCxnSpPr>
          <p:spPr>
            <a:xfrm flipV="1">
              <a:off x="780908" y="1321554"/>
              <a:ext cx="643625" cy="51381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 idx="3"/>
              <a:endCxn id="11" idx="2"/>
            </p:cNvCxnSpPr>
            <p:nvPr/>
          </p:nvCxnSpPr>
          <p:spPr>
            <a:xfrm>
              <a:off x="780908" y="1321552"/>
              <a:ext cx="64362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 idx="3"/>
              <a:endCxn id="9" idx="2"/>
            </p:cNvCxnSpPr>
            <p:nvPr/>
          </p:nvCxnSpPr>
          <p:spPr>
            <a:xfrm>
              <a:off x="780908" y="1321552"/>
              <a:ext cx="646298" cy="514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 idx="3"/>
              <a:endCxn id="10" idx="2"/>
            </p:cNvCxnSpPr>
            <p:nvPr/>
          </p:nvCxnSpPr>
          <p:spPr>
            <a:xfrm>
              <a:off x="780908" y="1321552"/>
              <a:ext cx="646298" cy="104969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 idx="3"/>
              <a:endCxn id="19" idx="2"/>
            </p:cNvCxnSpPr>
            <p:nvPr/>
          </p:nvCxnSpPr>
          <p:spPr>
            <a:xfrm>
              <a:off x="780908" y="1321552"/>
              <a:ext cx="678587" cy="15426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3" name="Group 176"/>
          <p:cNvGrpSpPr>
            <a:grpSpLocks/>
          </p:cNvGrpSpPr>
          <p:nvPr/>
        </p:nvGrpSpPr>
        <p:grpSpPr bwMode="auto">
          <a:xfrm>
            <a:off x="378043" y="4232991"/>
            <a:ext cx="2667001" cy="2432400"/>
            <a:chOff x="306551" y="789240"/>
            <a:chExt cx="2542758" cy="2264314"/>
          </a:xfrm>
        </p:grpSpPr>
        <p:grpSp>
          <p:nvGrpSpPr>
            <p:cNvPr id="114" name="Group 177"/>
            <p:cNvGrpSpPr>
              <a:grpSpLocks/>
            </p:cNvGrpSpPr>
            <p:nvPr/>
          </p:nvGrpSpPr>
          <p:grpSpPr bwMode="auto">
            <a:xfrm>
              <a:off x="306551" y="876546"/>
              <a:ext cx="2485616" cy="2177008"/>
              <a:chOff x="306551" y="747560"/>
              <a:chExt cx="2485616" cy="2177008"/>
            </a:xfrm>
          </p:grpSpPr>
          <p:sp>
            <p:nvSpPr>
              <p:cNvPr id="118" name="Oval 117">
                <a:extLst>
                  <a:ext uri="{FF2B5EF4-FFF2-40B4-BE49-F238E27FC236}">
                    <a16:creationId xmlns:a16="http://schemas.microsoft.com/office/drawing/2014/main" id="{BCBFF7E9-0553-4FF8-AABC-E7ECDE4335CC}"/>
                  </a:ext>
                </a:extLst>
              </p:cNvPr>
              <p:cNvSpPr/>
              <p:nvPr/>
            </p:nvSpPr>
            <p:spPr>
              <a:xfrm>
                <a:off x="1204928" y="1220596"/>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9" name="Oval 118">
                <a:extLst>
                  <a:ext uri="{FF2B5EF4-FFF2-40B4-BE49-F238E27FC236}">
                    <a16:creationId xmlns:a16="http://schemas.microsoft.com/office/drawing/2014/main" id="{30A9D0AC-3402-4FF6-BC4C-BBD5B3732479}"/>
                  </a:ext>
                </a:extLst>
              </p:cNvPr>
              <p:cNvSpPr/>
              <p:nvPr/>
            </p:nvSpPr>
            <p:spPr>
              <a:xfrm>
                <a:off x="1750938" y="947569"/>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0" name="Oval 119">
                <a:extLst>
                  <a:ext uri="{FF2B5EF4-FFF2-40B4-BE49-F238E27FC236}">
                    <a16:creationId xmlns:a16="http://schemas.microsoft.com/office/drawing/2014/main" id="{638EDFBF-6E14-4B74-926A-BEF75CF08EAF}"/>
                  </a:ext>
                </a:extLst>
              </p:cNvPr>
              <p:cNvSpPr/>
              <p:nvPr/>
            </p:nvSpPr>
            <p:spPr>
              <a:xfrm>
                <a:off x="1360478" y="1523784"/>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1" name="Oval 120">
                <a:extLst>
                  <a:ext uri="{FF2B5EF4-FFF2-40B4-BE49-F238E27FC236}">
                    <a16:creationId xmlns:a16="http://schemas.microsoft.com/office/drawing/2014/main" id="{638527A5-F7BA-4ED3-AF9D-D5410E9D3BE0}"/>
                  </a:ext>
                </a:extLst>
              </p:cNvPr>
              <p:cNvSpPr/>
              <p:nvPr/>
            </p:nvSpPr>
            <p:spPr>
              <a:xfrm>
                <a:off x="1530313" y="774546"/>
                <a:ext cx="169834"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2" name="Cross 121">
                <a:extLst>
                  <a:ext uri="{FF2B5EF4-FFF2-40B4-BE49-F238E27FC236}">
                    <a16:creationId xmlns:a16="http://schemas.microsoft.com/office/drawing/2014/main" id="{ED3F5959-2811-4DCA-9C88-8C66A50C5525}"/>
                  </a:ext>
                </a:extLst>
              </p:cNvPr>
              <p:cNvSpPr/>
              <p:nvPr/>
            </p:nvSpPr>
            <p:spPr>
              <a:xfrm rot="2734294">
                <a:off x="1032703" y="2223030"/>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3" name="Cross 122">
                <a:extLst>
                  <a:ext uri="{FF2B5EF4-FFF2-40B4-BE49-F238E27FC236}">
                    <a16:creationId xmlns:a16="http://schemas.microsoft.com/office/drawing/2014/main" id="{60A813D7-2BA3-46A0-90E5-A5E52ABC0439}"/>
                  </a:ext>
                </a:extLst>
              </p:cNvPr>
              <p:cNvSpPr/>
              <p:nvPr/>
            </p:nvSpPr>
            <p:spPr>
              <a:xfrm rot="2734294">
                <a:off x="1032703" y="1532524"/>
                <a:ext cx="223820"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4" name="Cross 123">
                <a:extLst>
                  <a:ext uri="{FF2B5EF4-FFF2-40B4-BE49-F238E27FC236}">
                    <a16:creationId xmlns:a16="http://schemas.microsoft.com/office/drawing/2014/main" id="{077FF552-9B4A-48E7-920D-AA05CEC81ACB}"/>
                  </a:ext>
                </a:extLst>
              </p:cNvPr>
              <p:cNvSpPr/>
              <p:nvPr/>
            </p:nvSpPr>
            <p:spPr>
              <a:xfrm rot="2734294">
                <a:off x="1262853" y="1954764"/>
                <a:ext cx="223820"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5" name="Cross 124">
                <a:extLst>
                  <a:ext uri="{FF2B5EF4-FFF2-40B4-BE49-F238E27FC236}">
                    <a16:creationId xmlns:a16="http://schemas.microsoft.com/office/drawing/2014/main" id="{102D4B57-4AA0-413C-AFDB-F666B0334167}"/>
                  </a:ext>
                </a:extLst>
              </p:cNvPr>
              <p:cNvSpPr/>
              <p:nvPr/>
            </p:nvSpPr>
            <p:spPr>
              <a:xfrm rot="2734294">
                <a:off x="936676" y="1939684"/>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6" name="TextBox 189"/>
              <p:cNvSpPr txBox="1">
                <a:spLocks noChangeArrowheads="1"/>
              </p:cNvSpPr>
              <p:nvPr/>
            </p:nvSpPr>
            <p:spPr bwMode="auto">
              <a:xfrm>
                <a:off x="1546700" y="2578348"/>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1</a:t>
                </a:r>
              </a:p>
            </p:txBody>
          </p:sp>
          <p:sp>
            <p:nvSpPr>
              <p:cNvPr id="127" name="TextBox 190"/>
              <p:cNvSpPr txBox="1">
                <a:spLocks noChangeArrowheads="1"/>
              </p:cNvSpPr>
              <p:nvPr/>
            </p:nvSpPr>
            <p:spPr bwMode="auto">
              <a:xfrm>
                <a:off x="306551" y="1202476"/>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2</a:t>
                </a:r>
              </a:p>
            </p:txBody>
          </p:sp>
          <p:cxnSp>
            <p:nvCxnSpPr>
              <p:cNvPr id="128" name="Straight Arrow Connector 127">
                <a:extLst>
                  <a:ext uri="{FF2B5EF4-FFF2-40B4-BE49-F238E27FC236}">
                    <a16:creationId xmlns:a16="http://schemas.microsoft.com/office/drawing/2014/main" id="{B5F44FB2-4446-4B7E-A34A-559F107689FF}"/>
                  </a:ext>
                </a:extLst>
              </p:cNvPr>
              <p:cNvCxnSpPr/>
              <p:nvPr/>
            </p:nvCxnSpPr>
            <p:spPr>
              <a:xfrm flipV="1">
                <a:off x="668441" y="747560"/>
                <a:ext cx="0" cy="199532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7D2699D-51CF-4DCC-9D5C-10AD320A3FA1}"/>
                  </a:ext>
                </a:extLst>
              </p:cNvPr>
              <p:cNvCxnSpPr/>
              <p:nvPr/>
            </p:nvCxnSpPr>
            <p:spPr>
              <a:xfrm>
                <a:off x="560509" y="2590496"/>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0" name="Cross 129">
                <a:extLst>
                  <a:ext uri="{FF2B5EF4-FFF2-40B4-BE49-F238E27FC236}">
                    <a16:creationId xmlns:a16="http://schemas.microsoft.com/office/drawing/2014/main" id="{7058BE40-2FAF-419A-A9E5-4734D746020B}"/>
                  </a:ext>
                </a:extLst>
              </p:cNvPr>
              <p:cNvSpPr/>
              <p:nvPr/>
            </p:nvSpPr>
            <p:spPr>
              <a:xfrm rot="2734294">
                <a:off x="1358882" y="2271444"/>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1" name="Cross 130">
                <a:extLst>
                  <a:ext uri="{FF2B5EF4-FFF2-40B4-BE49-F238E27FC236}">
                    <a16:creationId xmlns:a16="http://schemas.microsoft.com/office/drawing/2014/main" id="{C2959DA2-0452-4470-BDB7-AAAC293142E7}"/>
                  </a:ext>
                </a:extLst>
              </p:cNvPr>
              <p:cNvSpPr/>
              <p:nvPr/>
            </p:nvSpPr>
            <p:spPr>
              <a:xfrm rot="2734294">
                <a:off x="1733470" y="2058736"/>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2" name="Cross 131">
                <a:extLst>
                  <a:ext uri="{FF2B5EF4-FFF2-40B4-BE49-F238E27FC236}">
                    <a16:creationId xmlns:a16="http://schemas.microsoft.com/office/drawing/2014/main" id="{CE25DB00-1587-4DD9-B244-892CA21468B4}"/>
                  </a:ext>
                </a:extLst>
              </p:cNvPr>
              <p:cNvSpPr/>
              <p:nvPr/>
            </p:nvSpPr>
            <p:spPr>
              <a:xfrm rot="2734294">
                <a:off x="2044569" y="2271444"/>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3" name="Cross 132">
                <a:extLst>
                  <a:ext uri="{FF2B5EF4-FFF2-40B4-BE49-F238E27FC236}">
                    <a16:creationId xmlns:a16="http://schemas.microsoft.com/office/drawing/2014/main" id="{01FC29AC-AFBA-47B2-ACE1-8A238B261722}"/>
                  </a:ext>
                </a:extLst>
              </p:cNvPr>
              <p:cNvSpPr/>
              <p:nvPr/>
            </p:nvSpPr>
            <p:spPr>
              <a:xfrm rot="2734294">
                <a:off x="2031871" y="1988892"/>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4" name="Cross 133">
                <a:extLst>
                  <a:ext uri="{FF2B5EF4-FFF2-40B4-BE49-F238E27FC236}">
                    <a16:creationId xmlns:a16="http://schemas.microsoft.com/office/drawing/2014/main" id="{6599F22B-4854-48A2-BC36-D0B079771325}"/>
                  </a:ext>
                </a:extLst>
              </p:cNvPr>
              <p:cNvSpPr/>
              <p:nvPr/>
            </p:nvSpPr>
            <p:spPr>
              <a:xfrm rot="2734294">
                <a:off x="2366778" y="1985717"/>
                <a:ext cx="223820"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5" name="Cross 134">
                <a:extLst>
                  <a:ext uri="{FF2B5EF4-FFF2-40B4-BE49-F238E27FC236}">
                    <a16:creationId xmlns:a16="http://schemas.microsoft.com/office/drawing/2014/main" id="{C2C31747-8CBE-4AF7-BF2A-4E3C6BA09D39}"/>
                  </a:ext>
                </a:extLst>
              </p:cNvPr>
              <p:cNvSpPr/>
              <p:nvPr/>
            </p:nvSpPr>
            <p:spPr>
              <a:xfrm rot="2734294">
                <a:off x="2200911" y="1497601"/>
                <a:ext cx="223820"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6" name="Cross 135">
                <a:extLst>
                  <a:ext uri="{FF2B5EF4-FFF2-40B4-BE49-F238E27FC236}">
                    <a16:creationId xmlns:a16="http://schemas.microsoft.com/office/drawing/2014/main" id="{D417721E-C369-437F-BCD7-FEEEB125ADA7}"/>
                  </a:ext>
                </a:extLst>
              </p:cNvPr>
              <p:cNvSpPr/>
              <p:nvPr/>
            </p:nvSpPr>
            <p:spPr>
              <a:xfrm rot="2734294">
                <a:off x="1638236" y="1512681"/>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7" name="Cross 136">
                <a:extLst>
                  <a:ext uri="{FF2B5EF4-FFF2-40B4-BE49-F238E27FC236}">
                    <a16:creationId xmlns:a16="http://schemas.microsoft.com/office/drawing/2014/main" id="{00F8BA24-4319-458E-90B8-E22E758DE9DD}"/>
                  </a:ext>
                </a:extLst>
              </p:cNvPr>
              <p:cNvSpPr/>
              <p:nvPr/>
            </p:nvSpPr>
            <p:spPr>
              <a:xfrm rot="2734294">
                <a:off x="735096" y="1301562"/>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8" name="Cross 137">
                <a:extLst>
                  <a:ext uri="{FF2B5EF4-FFF2-40B4-BE49-F238E27FC236}">
                    <a16:creationId xmlns:a16="http://schemas.microsoft.com/office/drawing/2014/main" id="{91AAC855-AFCD-4331-B239-6943CE991A17}"/>
                  </a:ext>
                </a:extLst>
              </p:cNvPr>
              <p:cNvSpPr/>
              <p:nvPr/>
            </p:nvSpPr>
            <p:spPr>
              <a:xfrm rot="2734294">
                <a:off x="714463" y="1698404"/>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9" name="Cross 138">
                <a:extLst>
                  <a:ext uri="{FF2B5EF4-FFF2-40B4-BE49-F238E27FC236}">
                    <a16:creationId xmlns:a16="http://schemas.microsoft.com/office/drawing/2014/main" id="{1F74D63E-7B45-445D-868F-EC567A88CC3E}"/>
                  </a:ext>
                </a:extLst>
              </p:cNvPr>
              <p:cNvSpPr/>
              <p:nvPr/>
            </p:nvSpPr>
            <p:spPr>
              <a:xfrm rot="2734294">
                <a:off x="1030323" y="949166"/>
                <a:ext cx="223819"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0" name="Oval 139">
                <a:extLst>
                  <a:ext uri="{FF2B5EF4-FFF2-40B4-BE49-F238E27FC236}">
                    <a16:creationId xmlns:a16="http://schemas.microsoft.com/office/drawing/2014/main" id="{5E6BD0BE-1C18-4BA2-8753-ADAE634E352F}"/>
                  </a:ext>
                </a:extLst>
              </p:cNvPr>
              <p:cNvSpPr/>
              <p:nvPr/>
            </p:nvSpPr>
            <p:spPr>
              <a:xfrm>
                <a:off x="1544597" y="1738079"/>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1" name="Oval 140">
                <a:extLst>
                  <a:ext uri="{FF2B5EF4-FFF2-40B4-BE49-F238E27FC236}">
                    <a16:creationId xmlns:a16="http://schemas.microsoft.com/office/drawing/2014/main" id="{B478D901-DB57-419A-8DA9-6D98B84CC19E}"/>
                  </a:ext>
                </a:extLst>
              </p:cNvPr>
              <p:cNvSpPr/>
              <p:nvPr/>
            </p:nvSpPr>
            <p:spPr>
              <a:xfrm>
                <a:off x="1973152" y="1738079"/>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2" name="Oval 141">
                <a:extLst>
                  <a:ext uri="{FF2B5EF4-FFF2-40B4-BE49-F238E27FC236}">
                    <a16:creationId xmlns:a16="http://schemas.microsoft.com/office/drawing/2014/main" id="{56BA1A5E-35CB-44E8-92B3-232FE9C928D7}"/>
                  </a:ext>
                </a:extLst>
              </p:cNvPr>
              <p:cNvSpPr/>
              <p:nvPr/>
            </p:nvSpPr>
            <p:spPr>
              <a:xfrm>
                <a:off x="2235047" y="1752365"/>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3" name="Oval 142">
                <a:extLst>
                  <a:ext uri="{FF2B5EF4-FFF2-40B4-BE49-F238E27FC236}">
                    <a16:creationId xmlns:a16="http://schemas.microsoft.com/office/drawing/2014/main" id="{7940B127-A24E-4136-ABEC-83C7CFEE156D}"/>
                  </a:ext>
                </a:extLst>
              </p:cNvPr>
              <p:cNvSpPr/>
              <p:nvPr/>
            </p:nvSpPr>
            <p:spPr>
              <a:xfrm>
                <a:off x="2477894" y="1457115"/>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4" name="Oval 143">
                <a:extLst>
                  <a:ext uri="{FF2B5EF4-FFF2-40B4-BE49-F238E27FC236}">
                    <a16:creationId xmlns:a16="http://schemas.microsoft.com/office/drawing/2014/main" id="{8C7CC51E-D206-4DB5-8780-B3C8889805BF}"/>
                  </a:ext>
                </a:extLst>
              </p:cNvPr>
              <p:cNvSpPr/>
              <p:nvPr/>
            </p:nvSpPr>
            <p:spPr>
              <a:xfrm>
                <a:off x="1955693" y="1279329"/>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5" name="Oval 144">
                <a:extLst>
                  <a:ext uri="{FF2B5EF4-FFF2-40B4-BE49-F238E27FC236}">
                    <a16:creationId xmlns:a16="http://schemas.microsoft.com/office/drawing/2014/main" id="{12E0A2B1-5BDB-4E31-B760-4DB7521F6D27}"/>
                  </a:ext>
                </a:extLst>
              </p:cNvPr>
              <p:cNvSpPr/>
              <p:nvPr/>
            </p:nvSpPr>
            <p:spPr>
              <a:xfrm>
                <a:off x="2216000" y="1220596"/>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6" name="Oval 145">
                <a:extLst>
                  <a:ext uri="{FF2B5EF4-FFF2-40B4-BE49-F238E27FC236}">
                    <a16:creationId xmlns:a16="http://schemas.microsoft.com/office/drawing/2014/main" id="{E47ED21A-A8AC-4224-9A70-56942B30E7DF}"/>
                  </a:ext>
                </a:extLst>
              </p:cNvPr>
              <p:cNvSpPr/>
              <p:nvPr/>
            </p:nvSpPr>
            <p:spPr>
              <a:xfrm>
                <a:off x="1458886" y="1058684"/>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7" name="Oval 146">
                <a:extLst>
                  <a:ext uri="{FF2B5EF4-FFF2-40B4-BE49-F238E27FC236}">
                    <a16:creationId xmlns:a16="http://schemas.microsoft.com/office/drawing/2014/main" id="{E6F88AF9-394D-491C-B441-B621DE1C62C7}"/>
                  </a:ext>
                </a:extLst>
              </p:cNvPr>
              <p:cNvSpPr/>
              <p:nvPr/>
            </p:nvSpPr>
            <p:spPr>
              <a:xfrm>
                <a:off x="1673164" y="1220596"/>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8" name="Oval 147">
                <a:extLst>
                  <a:ext uri="{FF2B5EF4-FFF2-40B4-BE49-F238E27FC236}">
                    <a16:creationId xmlns:a16="http://schemas.microsoft.com/office/drawing/2014/main" id="{11AED9A9-443B-4F3D-86FB-995C18020EB0}"/>
                  </a:ext>
                </a:extLst>
              </p:cNvPr>
              <p:cNvSpPr/>
              <p:nvPr/>
            </p:nvSpPr>
            <p:spPr>
              <a:xfrm>
                <a:off x="2039816" y="1028525"/>
                <a:ext cx="171422"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9" name="Oval 148">
                <a:extLst>
                  <a:ext uri="{FF2B5EF4-FFF2-40B4-BE49-F238E27FC236}">
                    <a16:creationId xmlns:a16="http://schemas.microsoft.com/office/drawing/2014/main" id="{8145A5C8-3C23-4012-817F-CD33EC8DF5C8}"/>
                  </a:ext>
                </a:extLst>
              </p:cNvPr>
              <p:cNvSpPr/>
              <p:nvPr/>
            </p:nvSpPr>
            <p:spPr>
              <a:xfrm>
                <a:off x="2385834" y="944394"/>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0" name="Oval 149">
                <a:extLst>
                  <a:ext uri="{FF2B5EF4-FFF2-40B4-BE49-F238E27FC236}">
                    <a16:creationId xmlns:a16="http://schemas.microsoft.com/office/drawing/2014/main" id="{15D65BB0-0314-4B43-9CA8-9B025E05DCA3}"/>
                  </a:ext>
                </a:extLst>
              </p:cNvPr>
              <p:cNvSpPr/>
              <p:nvPr/>
            </p:nvSpPr>
            <p:spPr>
              <a:xfrm>
                <a:off x="2030292" y="750735"/>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15" name="Cross 114">
              <a:extLst>
                <a:ext uri="{FF2B5EF4-FFF2-40B4-BE49-F238E27FC236}">
                  <a16:creationId xmlns:a16="http://schemas.microsoft.com/office/drawing/2014/main" id="{C67D308D-BC4D-4958-A23A-9F1DBA175525}"/>
                </a:ext>
              </a:extLst>
            </p:cNvPr>
            <p:cNvSpPr/>
            <p:nvPr/>
          </p:nvSpPr>
          <p:spPr>
            <a:xfrm rot="2734294">
              <a:off x="2625499" y="1997238"/>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6" name="Cross 115">
              <a:extLst>
                <a:ext uri="{FF2B5EF4-FFF2-40B4-BE49-F238E27FC236}">
                  <a16:creationId xmlns:a16="http://schemas.microsoft.com/office/drawing/2014/main" id="{4F2E2454-2656-40D1-AA2C-85B454E65A50}"/>
                </a:ext>
              </a:extLst>
            </p:cNvPr>
            <p:cNvSpPr/>
            <p:nvPr/>
          </p:nvSpPr>
          <p:spPr>
            <a:xfrm rot="2734294">
              <a:off x="731922" y="1006719"/>
              <a:ext cx="223820"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7" name="Cross 116">
              <a:extLst>
                <a:ext uri="{FF2B5EF4-FFF2-40B4-BE49-F238E27FC236}">
                  <a16:creationId xmlns:a16="http://schemas.microsoft.com/office/drawing/2014/main" id="{88951FC6-FDF5-47A6-B4F5-4ABE00476273}"/>
                </a:ext>
              </a:extLst>
            </p:cNvPr>
            <p:cNvSpPr/>
            <p:nvPr/>
          </p:nvSpPr>
          <p:spPr>
            <a:xfrm rot="2734294">
              <a:off x="1101749" y="789250"/>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52" name="Freeform 151">
            <a:extLst>
              <a:ext uri="{FF2B5EF4-FFF2-40B4-BE49-F238E27FC236}">
                <a16:creationId xmlns:a16="http://schemas.microsoft.com/office/drawing/2014/main" id="{DA9189D4-8BDE-4F9E-B8DD-894AF6E4CD65}"/>
              </a:ext>
            </a:extLst>
          </p:cNvPr>
          <p:cNvSpPr/>
          <p:nvPr/>
        </p:nvSpPr>
        <p:spPr>
          <a:xfrm>
            <a:off x="1254557" y="4109901"/>
            <a:ext cx="1992758" cy="1527862"/>
          </a:xfrm>
          <a:custGeom>
            <a:avLst/>
            <a:gdLst>
              <a:gd name="connsiteX0" fmla="*/ 623278 w 2533358"/>
              <a:gd name="connsiteY0" fmla="*/ 0 h 1896913"/>
              <a:gd name="connsiteX1" fmla="*/ 13678 w 2533358"/>
              <a:gd name="connsiteY1" fmla="*/ 1066800 h 1896913"/>
              <a:gd name="connsiteX2" fmla="*/ 206718 w 2533358"/>
              <a:gd name="connsiteY2" fmla="*/ 1259840 h 1896913"/>
              <a:gd name="connsiteX3" fmla="*/ 298158 w 2533358"/>
              <a:gd name="connsiteY3" fmla="*/ 1635760 h 1896913"/>
              <a:gd name="connsiteX4" fmla="*/ 745198 w 2533358"/>
              <a:gd name="connsiteY4" fmla="*/ 1209040 h 1896913"/>
              <a:gd name="connsiteX5" fmla="*/ 1029678 w 2533358"/>
              <a:gd name="connsiteY5" fmla="*/ 1117600 h 1896913"/>
              <a:gd name="connsiteX6" fmla="*/ 1039838 w 2533358"/>
              <a:gd name="connsiteY6" fmla="*/ 1473200 h 1896913"/>
              <a:gd name="connsiteX7" fmla="*/ 826478 w 2533358"/>
              <a:gd name="connsiteY7" fmla="*/ 1554480 h 1896913"/>
              <a:gd name="connsiteX8" fmla="*/ 541998 w 2533358"/>
              <a:gd name="connsiteY8" fmla="*/ 1564640 h 1896913"/>
              <a:gd name="connsiteX9" fmla="*/ 521678 w 2533358"/>
              <a:gd name="connsiteY9" fmla="*/ 1849120 h 1896913"/>
              <a:gd name="connsiteX10" fmla="*/ 1232878 w 2533358"/>
              <a:gd name="connsiteY10" fmla="*/ 1798320 h 1896913"/>
              <a:gd name="connsiteX11" fmla="*/ 1425918 w 2533358"/>
              <a:gd name="connsiteY11" fmla="*/ 1767840 h 1896913"/>
              <a:gd name="connsiteX12" fmla="*/ 1436078 w 2533358"/>
              <a:gd name="connsiteY12" fmla="*/ 1127760 h 1896913"/>
              <a:gd name="connsiteX13" fmla="*/ 1832318 w 2533358"/>
              <a:gd name="connsiteY13" fmla="*/ 1259840 h 1896913"/>
              <a:gd name="connsiteX14" fmla="*/ 1720558 w 2533358"/>
              <a:gd name="connsiteY14" fmla="*/ 1544320 h 1896913"/>
              <a:gd name="connsiteX15" fmla="*/ 1456398 w 2533358"/>
              <a:gd name="connsiteY15" fmla="*/ 1564640 h 1896913"/>
              <a:gd name="connsiteX16" fmla="*/ 1568158 w 2533358"/>
              <a:gd name="connsiteY16" fmla="*/ 1889760 h 1896913"/>
              <a:gd name="connsiteX17" fmla="*/ 2533358 w 2533358"/>
              <a:gd name="connsiteY17" fmla="*/ 1209040 h 18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3358" h="1896913">
                <a:moveTo>
                  <a:pt x="623278" y="0"/>
                </a:moveTo>
                <a:cubicBezTo>
                  <a:pt x="353191" y="428413"/>
                  <a:pt x="83105" y="856827"/>
                  <a:pt x="13678" y="1066800"/>
                </a:cubicBezTo>
                <a:cubicBezTo>
                  <a:pt x="-55749" y="1276773"/>
                  <a:pt x="159305" y="1165013"/>
                  <a:pt x="206718" y="1259840"/>
                </a:cubicBezTo>
                <a:cubicBezTo>
                  <a:pt x="254131" y="1354667"/>
                  <a:pt x="208411" y="1644227"/>
                  <a:pt x="298158" y="1635760"/>
                </a:cubicBezTo>
                <a:cubicBezTo>
                  <a:pt x="387905" y="1627293"/>
                  <a:pt x="623278" y="1295400"/>
                  <a:pt x="745198" y="1209040"/>
                </a:cubicBezTo>
                <a:cubicBezTo>
                  <a:pt x="867118" y="1122680"/>
                  <a:pt x="980571" y="1073573"/>
                  <a:pt x="1029678" y="1117600"/>
                </a:cubicBezTo>
                <a:cubicBezTo>
                  <a:pt x="1078785" y="1161627"/>
                  <a:pt x="1073705" y="1400387"/>
                  <a:pt x="1039838" y="1473200"/>
                </a:cubicBezTo>
                <a:cubicBezTo>
                  <a:pt x="1005971" y="1546013"/>
                  <a:pt x="909451" y="1539240"/>
                  <a:pt x="826478" y="1554480"/>
                </a:cubicBezTo>
                <a:cubicBezTo>
                  <a:pt x="743505" y="1569720"/>
                  <a:pt x="592798" y="1515533"/>
                  <a:pt x="541998" y="1564640"/>
                </a:cubicBezTo>
                <a:cubicBezTo>
                  <a:pt x="491198" y="1613747"/>
                  <a:pt x="406531" y="1810173"/>
                  <a:pt x="521678" y="1849120"/>
                </a:cubicBezTo>
                <a:cubicBezTo>
                  <a:pt x="636825" y="1888067"/>
                  <a:pt x="1082171" y="1811867"/>
                  <a:pt x="1232878" y="1798320"/>
                </a:cubicBezTo>
                <a:cubicBezTo>
                  <a:pt x="1383585" y="1784773"/>
                  <a:pt x="1392051" y="1879600"/>
                  <a:pt x="1425918" y="1767840"/>
                </a:cubicBezTo>
                <a:cubicBezTo>
                  <a:pt x="1459785" y="1656080"/>
                  <a:pt x="1368345" y="1212427"/>
                  <a:pt x="1436078" y="1127760"/>
                </a:cubicBezTo>
                <a:cubicBezTo>
                  <a:pt x="1503811" y="1043093"/>
                  <a:pt x="1784905" y="1190413"/>
                  <a:pt x="1832318" y="1259840"/>
                </a:cubicBezTo>
                <a:cubicBezTo>
                  <a:pt x="1879731" y="1329267"/>
                  <a:pt x="1783211" y="1493520"/>
                  <a:pt x="1720558" y="1544320"/>
                </a:cubicBezTo>
                <a:cubicBezTo>
                  <a:pt x="1657905" y="1595120"/>
                  <a:pt x="1481798" y="1507067"/>
                  <a:pt x="1456398" y="1564640"/>
                </a:cubicBezTo>
                <a:cubicBezTo>
                  <a:pt x="1430998" y="1622213"/>
                  <a:pt x="1388665" y="1949027"/>
                  <a:pt x="1568158" y="1889760"/>
                </a:cubicBezTo>
                <a:cubicBezTo>
                  <a:pt x="1747651" y="1830493"/>
                  <a:pt x="2408051" y="1329267"/>
                  <a:pt x="2533358" y="120904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nvGrpSpPr>
          <p:cNvPr id="154" name="Group 4"/>
          <p:cNvGrpSpPr>
            <a:grpSpLocks/>
          </p:cNvGrpSpPr>
          <p:nvPr/>
        </p:nvGrpSpPr>
        <p:grpSpPr bwMode="auto">
          <a:xfrm>
            <a:off x="8975020" y="4241574"/>
            <a:ext cx="2897718" cy="2521140"/>
            <a:chOff x="306551" y="789242"/>
            <a:chExt cx="2542756" cy="2264312"/>
          </a:xfrm>
        </p:grpSpPr>
        <p:grpSp>
          <p:nvGrpSpPr>
            <p:cNvPr id="155" name="Group 14"/>
            <p:cNvGrpSpPr>
              <a:grpSpLocks/>
            </p:cNvGrpSpPr>
            <p:nvPr/>
          </p:nvGrpSpPr>
          <p:grpSpPr bwMode="auto">
            <a:xfrm>
              <a:off x="306551" y="876547"/>
              <a:ext cx="2485615" cy="2177007"/>
              <a:chOff x="306551" y="747561"/>
              <a:chExt cx="2485615" cy="2177007"/>
            </a:xfrm>
          </p:grpSpPr>
          <p:sp>
            <p:nvSpPr>
              <p:cNvPr id="159" name="Oval 158">
                <a:extLst>
                  <a:ext uri="{FF2B5EF4-FFF2-40B4-BE49-F238E27FC236}">
                    <a16:creationId xmlns:a16="http://schemas.microsoft.com/office/drawing/2014/main" id="{D625B36B-C602-4E84-85A6-7E654E205608}"/>
                  </a:ext>
                </a:extLst>
              </p:cNvPr>
              <p:cNvSpPr/>
              <p:nvPr/>
            </p:nvSpPr>
            <p:spPr>
              <a:xfrm>
                <a:off x="1204928" y="1220597"/>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0" name="Oval 159">
                <a:extLst>
                  <a:ext uri="{FF2B5EF4-FFF2-40B4-BE49-F238E27FC236}">
                    <a16:creationId xmlns:a16="http://schemas.microsoft.com/office/drawing/2014/main" id="{FD1CFA71-35F7-471F-9750-0880CC5D6231}"/>
                  </a:ext>
                </a:extLst>
              </p:cNvPr>
              <p:cNvSpPr/>
              <p:nvPr/>
            </p:nvSpPr>
            <p:spPr>
              <a:xfrm>
                <a:off x="1750938" y="947569"/>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1" name="Oval 160">
                <a:extLst>
                  <a:ext uri="{FF2B5EF4-FFF2-40B4-BE49-F238E27FC236}">
                    <a16:creationId xmlns:a16="http://schemas.microsoft.com/office/drawing/2014/main" id="{EE61C3CC-1140-468C-93A8-A6E42A94694B}"/>
                  </a:ext>
                </a:extLst>
              </p:cNvPr>
              <p:cNvSpPr/>
              <p:nvPr/>
            </p:nvSpPr>
            <p:spPr>
              <a:xfrm>
                <a:off x="1360477" y="1523785"/>
                <a:ext cx="169834"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2" name="Oval 161">
                <a:extLst>
                  <a:ext uri="{FF2B5EF4-FFF2-40B4-BE49-F238E27FC236}">
                    <a16:creationId xmlns:a16="http://schemas.microsoft.com/office/drawing/2014/main" id="{B14F5EFC-2ABF-4E56-ABAF-496EE0B35CB8}"/>
                  </a:ext>
                </a:extLst>
              </p:cNvPr>
              <p:cNvSpPr/>
              <p:nvPr/>
            </p:nvSpPr>
            <p:spPr>
              <a:xfrm>
                <a:off x="1530311" y="774547"/>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3" name="Cross 162">
                <a:extLst>
                  <a:ext uri="{FF2B5EF4-FFF2-40B4-BE49-F238E27FC236}">
                    <a16:creationId xmlns:a16="http://schemas.microsoft.com/office/drawing/2014/main" id="{9961114A-FA1A-4DD8-AB85-074E98EF8B5D}"/>
                  </a:ext>
                </a:extLst>
              </p:cNvPr>
              <p:cNvSpPr/>
              <p:nvPr/>
            </p:nvSpPr>
            <p:spPr>
              <a:xfrm rot="2734294">
                <a:off x="1032703" y="2223030"/>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4" name="Cross 163">
                <a:extLst>
                  <a:ext uri="{FF2B5EF4-FFF2-40B4-BE49-F238E27FC236}">
                    <a16:creationId xmlns:a16="http://schemas.microsoft.com/office/drawing/2014/main" id="{1E20B04A-83CA-4772-8D02-9B62DBABBA71}"/>
                  </a:ext>
                </a:extLst>
              </p:cNvPr>
              <p:cNvSpPr/>
              <p:nvPr/>
            </p:nvSpPr>
            <p:spPr>
              <a:xfrm rot="2734294">
                <a:off x="1032703" y="1532524"/>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5" name="Cross 164">
                <a:extLst>
                  <a:ext uri="{FF2B5EF4-FFF2-40B4-BE49-F238E27FC236}">
                    <a16:creationId xmlns:a16="http://schemas.microsoft.com/office/drawing/2014/main" id="{339C3AA5-7A38-42C7-9B4B-659BD77F4B6D}"/>
                  </a:ext>
                </a:extLst>
              </p:cNvPr>
              <p:cNvSpPr/>
              <p:nvPr/>
            </p:nvSpPr>
            <p:spPr>
              <a:xfrm rot="2734294">
                <a:off x="1262852" y="1954764"/>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6" name="Cross 165">
                <a:extLst>
                  <a:ext uri="{FF2B5EF4-FFF2-40B4-BE49-F238E27FC236}">
                    <a16:creationId xmlns:a16="http://schemas.microsoft.com/office/drawing/2014/main" id="{5D5CDC2D-EBAB-44A9-9C25-2AA7C6D4D480}"/>
                  </a:ext>
                </a:extLst>
              </p:cNvPr>
              <p:cNvSpPr/>
              <p:nvPr/>
            </p:nvSpPr>
            <p:spPr>
              <a:xfrm rot="2734294">
                <a:off x="936675" y="1939685"/>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7" name="TextBox 42"/>
              <p:cNvSpPr txBox="1">
                <a:spLocks noChangeArrowheads="1"/>
              </p:cNvSpPr>
              <p:nvPr/>
            </p:nvSpPr>
            <p:spPr bwMode="auto">
              <a:xfrm>
                <a:off x="1546700" y="2578348"/>
                <a:ext cx="316380"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1</a:t>
                </a:r>
              </a:p>
            </p:txBody>
          </p:sp>
          <p:sp>
            <p:nvSpPr>
              <p:cNvPr id="168" name="TextBox 43"/>
              <p:cNvSpPr txBox="1">
                <a:spLocks noChangeArrowheads="1"/>
              </p:cNvSpPr>
              <p:nvPr/>
            </p:nvSpPr>
            <p:spPr bwMode="auto">
              <a:xfrm>
                <a:off x="306551" y="1202476"/>
                <a:ext cx="316380"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2</a:t>
                </a:r>
              </a:p>
            </p:txBody>
          </p:sp>
          <p:cxnSp>
            <p:nvCxnSpPr>
              <p:cNvPr id="169" name="Straight Arrow Connector 168">
                <a:extLst>
                  <a:ext uri="{FF2B5EF4-FFF2-40B4-BE49-F238E27FC236}">
                    <a16:creationId xmlns:a16="http://schemas.microsoft.com/office/drawing/2014/main" id="{37AC491F-9452-4ED7-8688-E799C23F07F9}"/>
                  </a:ext>
                </a:extLst>
              </p:cNvPr>
              <p:cNvCxnSpPr/>
              <p:nvPr/>
            </p:nvCxnSpPr>
            <p:spPr>
              <a:xfrm flipV="1">
                <a:off x="668441" y="747561"/>
                <a:ext cx="0" cy="1995323"/>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109AFA3-0D7F-462F-9836-AEB012A981B0}"/>
                  </a:ext>
                </a:extLst>
              </p:cNvPr>
              <p:cNvCxnSpPr/>
              <p:nvPr/>
            </p:nvCxnSpPr>
            <p:spPr>
              <a:xfrm>
                <a:off x="560509" y="2590497"/>
                <a:ext cx="223165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1" name="Cross 170">
                <a:extLst>
                  <a:ext uri="{FF2B5EF4-FFF2-40B4-BE49-F238E27FC236}">
                    <a16:creationId xmlns:a16="http://schemas.microsoft.com/office/drawing/2014/main" id="{EDEF9CF6-0C8A-48C4-95BE-B36AEBAFC7AC}"/>
                  </a:ext>
                </a:extLst>
              </p:cNvPr>
              <p:cNvSpPr/>
              <p:nvPr/>
            </p:nvSpPr>
            <p:spPr>
              <a:xfrm rot="2734294">
                <a:off x="1358880" y="2271444"/>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2" name="Cross 171">
                <a:extLst>
                  <a:ext uri="{FF2B5EF4-FFF2-40B4-BE49-F238E27FC236}">
                    <a16:creationId xmlns:a16="http://schemas.microsoft.com/office/drawing/2014/main" id="{C4FAE82D-0807-42EC-B452-34BC083F8D57}"/>
                  </a:ext>
                </a:extLst>
              </p:cNvPr>
              <p:cNvSpPr/>
              <p:nvPr/>
            </p:nvSpPr>
            <p:spPr>
              <a:xfrm rot="2734294">
                <a:off x="1733468" y="2058737"/>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3" name="Cross 172">
                <a:extLst>
                  <a:ext uri="{FF2B5EF4-FFF2-40B4-BE49-F238E27FC236}">
                    <a16:creationId xmlns:a16="http://schemas.microsoft.com/office/drawing/2014/main" id="{C356D835-72E9-45EA-9016-80FA266E344E}"/>
                  </a:ext>
                </a:extLst>
              </p:cNvPr>
              <p:cNvSpPr/>
              <p:nvPr/>
            </p:nvSpPr>
            <p:spPr>
              <a:xfrm rot="2734294">
                <a:off x="2044567" y="2271444"/>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4" name="Cross 173">
                <a:extLst>
                  <a:ext uri="{FF2B5EF4-FFF2-40B4-BE49-F238E27FC236}">
                    <a16:creationId xmlns:a16="http://schemas.microsoft.com/office/drawing/2014/main" id="{B0F3DDDE-1E09-452A-A348-6D8DE02BDDA7}"/>
                  </a:ext>
                </a:extLst>
              </p:cNvPr>
              <p:cNvSpPr/>
              <p:nvPr/>
            </p:nvSpPr>
            <p:spPr>
              <a:xfrm rot="2734294">
                <a:off x="2031869" y="1988893"/>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5" name="Cross 174">
                <a:extLst>
                  <a:ext uri="{FF2B5EF4-FFF2-40B4-BE49-F238E27FC236}">
                    <a16:creationId xmlns:a16="http://schemas.microsoft.com/office/drawing/2014/main" id="{BEFA47E5-2E35-421D-88B2-3F95E6905DAE}"/>
                  </a:ext>
                </a:extLst>
              </p:cNvPr>
              <p:cNvSpPr/>
              <p:nvPr/>
            </p:nvSpPr>
            <p:spPr>
              <a:xfrm rot="2734294">
                <a:off x="2366777" y="1985718"/>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6" name="Cross 175">
                <a:extLst>
                  <a:ext uri="{FF2B5EF4-FFF2-40B4-BE49-F238E27FC236}">
                    <a16:creationId xmlns:a16="http://schemas.microsoft.com/office/drawing/2014/main" id="{5456460F-D421-4735-A004-DA780898EF93}"/>
                  </a:ext>
                </a:extLst>
              </p:cNvPr>
              <p:cNvSpPr/>
              <p:nvPr/>
            </p:nvSpPr>
            <p:spPr>
              <a:xfrm rot="2734294">
                <a:off x="2200910" y="1497602"/>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7" name="Cross 176">
                <a:extLst>
                  <a:ext uri="{FF2B5EF4-FFF2-40B4-BE49-F238E27FC236}">
                    <a16:creationId xmlns:a16="http://schemas.microsoft.com/office/drawing/2014/main" id="{5B24B789-D3D5-4763-8ADB-16999B1A6268}"/>
                  </a:ext>
                </a:extLst>
              </p:cNvPr>
              <p:cNvSpPr/>
              <p:nvPr/>
            </p:nvSpPr>
            <p:spPr>
              <a:xfrm rot="2734294">
                <a:off x="1638234" y="1512682"/>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8" name="Cross 177">
                <a:extLst>
                  <a:ext uri="{FF2B5EF4-FFF2-40B4-BE49-F238E27FC236}">
                    <a16:creationId xmlns:a16="http://schemas.microsoft.com/office/drawing/2014/main" id="{E17AD800-F8A1-401D-97D1-D7F44EFF361B}"/>
                  </a:ext>
                </a:extLst>
              </p:cNvPr>
              <p:cNvSpPr/>
              <p:nvPr/>
            </p:nvSpPr>
            <p:spPr>
              <a:xfrm rot="2734294">
                <a:off x="735096" y="1301562"/>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9" name="Cross 178">
                <a:extLst>
                  <a:ext uri="{FF2B5EF4-FFF2-40B4-BE49-F238E27FC236}">
                    <a16:creationId xmlns:a16="http://schemas.microsoft.com/office/drawing/2014/main" id="{8E12A27B-BCAB-4AA1-B90A-301AD764B3E4}"/>
                  </a:ext>
                </a:extLst>
              </p:cNvPr>
              <p:cNvSpPr/>
              <p:nvPr/>
            </p:nvSpPr>
            <p:spPr>
              <a:xfrm rot="2734294">
                <a:off x="714462" y="1698405"/>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0" name="Cross 179">
                <a:extLst>
                  <a:ext uri="{FF2B5EF4-FFF2-40B4-BE49-F238E27FC236}">
                    <a16:creationId xmlns:a16="http://schemas.microsoft.com/office/drawing/2014/main" id="{0BCF2785-67EB-466E-BC23-91391312E8A5}"/>
                  </a:ext>
                </a:extLst>
              </p:cNvPr>
              <p:cNvSpPr/>
              <p:nvPr/>
            </p:nvSpPr>
            <p:spPr>
              <a:xfrm rot="2734294">
                <a:off x="1030322" y="949167"/>
                <a:ext cx="223818" cy="223800"/>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1" name="Oval 180">
                <a:extLst>
                  <a:ext uri="{FF2B5EF4-FFF2-40B4-BE49-F238E27FC236}">
                    <a16:creationId xmlns:a16="http://schemas.microsoft.com/office/drawing/2014/main" id="{65F78FF8-0309-4511-AAF1-7298658E5FB6}"/>
                  </a:ext>
                </a:extLst>
              </p:cNvPr>
              <p:cNvSpPr/>
              <p:nvPr/>
            </p:nvSpPr>
            <p:spPr>
              <a:xfrm>
                <a:off x="1544597" y="1738079"/>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2" name="Oval 181">
                <a:extLst>
                  <a:ext uri="{FF2B5EF4-FFF2-40B4-BE49-F238E27FC236}">
                    <a16:creationId xmlns:a16="http://schemas.microsoft.com/office/drawing/2014/main" id="{1A5A0DD4-3F06-42A0-B77C-2F3C183EDAFA}"/>
                  </a:ext>
                </a:extLst>
              </p:cNvPr>
              <p:cNvSpPr/>
              <p:nvPr/>
            </p:nvSpPr>
            <p:spPr>
              <a:xfrm>
                <a:off x="1973151" y="1738079"/>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3" name="Oval 182">
                <a:extLst>
                  <a:ext uri="{FF2B5EF4-FFF2-40B4-BE49-F238E27FC236}">
                    <a16:creationId xmlns:a16="http://schemas.microsoft.com/office/drawing/2014/main" id="{CB4047AD-AB48-453A-A6E6-C737E1626CDF}"/>
                  </a:ext>
                </a:extLst>
              </p:cNvPr>
              <p:cNvSpPr/>
              <p:nvPr/>
            </p:nvSpPr>
            <p:spPr>
              <a:xfrm>
                <a:off x="2235045" y="1752366"/>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4" name="Oval 183">
                <a:extLst>
                  <a:ext uri="{FF2B5EF4-FFF2-40B4-BE49-F238E27FC236}">
                    <a16:creationId xmlns:a16="http://schemas.microsoft.com/office/drawing/2014/main" id="{076F41E2-C7A0-4244-BE14-A219CA6501C0}"/>
                  </a:ext>
                </a:extLst>
              </p:cNvPr>
              <p:cNvSpPr/>
              <p:nvPr/>
            </p:nvSpPr>
            <p:spPr>
              <a:xfrm>
                <a:off x="2477893" y="1457115"/>
                <a:ext cx="169834"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5" name="Oval 184">
                <a:extLst>
                  <a:ext uri="{FF2B5EF4-FFF2-40B4-BE49-F238E27FC236}">
                    <a16:creationId xmlns:a16="http://schemas.microsoft.com/office/drawing/2014/main" id="{263C2491-B9E6-4A45-926E-003290E6F1CE}"/>
                  </a:ext>
                </a:extLst>
              </p:cNvPr>
              <p:cNvSpPr/>
              <p:nvPr/>
            </p:nvSpPr>
            <p:spPr>
              <a:xfrm>
                <a:off x="1955691" y="1279330"/>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6" name="Oval 185">
                <a:extLst>
                  <a:ext uri="{FF2B5EF4-FFF2-40B4-BE49-F238E27FC236}">
                    <a16:creationId xmlns:a16="http://schemas.microsoft.com/office/drawing/2014/main" id="{4AC56F50-7DFD-45B0-9F65-4AD05983F1CD}"/>
                  </a:ext>
                </a:extLst>
              </p:cNvPr>
              <p:cNvSpPr/>
              <p:nvPr/>
            </p:nvSpPr>
            <p:spPr>
              <a:xfrm>
                <a:off x="2215998" y="1220597"/>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7" name="Oval 186">
                <a:extLst>
                  <a:ext uri="{FF2B5EF4-FFF2-40B4-BE49-F238E27FC236}">
                    <a16:creationId xmlns:a16="http://schemas.microsoft.com/office/drawing/2014/main" id="{96783A96-93BC-49EF-AAD7-7D69BC545157}"/>
                  </a:ext>
                </a:extLst>
              </p:cNvPr>
              <p:cNvSpPr/>
              <p:nvPr/>
            </p:nvSpPr>
            <p:spPr>
              <a:xfrm>
                <a:off x="1458886" y="1058685"/>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8" name="Oval 187">
                <a:extLst>
                  <a:ext uri="{FF2B5EF4-FFF2-40B4-BE49-F238E27FC236}">
                    <a16:creationId xmlns:a16="http://schemas.microsoft.com/office/drawing/2014/main" id="{1CB96450-63E1-452A-AA04-AA7B8637A8AE}"/>
                  </a:ext>
                </a:extLst>
              </p:cNvPr>
              <p:cNvSpPr/>
              <p:nvPr/>
            </p:nvSpPr>
            <p:spPr>
              <a:xfrm>
                <a:off x="1673163" y="1220597"/>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9" name="Oval 188">
                <a:extLst>
                  <a:ext uri="{FF2B5EF4-FFF2-40B4-BE49-F238E27FC236}">
                    <a16:creationId xmlns:a16="http://schemas.microsoft.com/office/drawing/2014/main" id="{9171CE75-40B1-435F-AFF8-40620F0F9AC9}"/>
                  </a:ext>
                </a:extLst>
              </p:cNvPr>
              <p:cNvSpPr/>
              <p:nvPr/>
            </p:nvSpPr>
            <p:spPr>
              <a:xfrm>
                <a:off x="2039815" y="1028526"/>
                <a:ext cx="171422"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0" name="Oval 189">
                <a:extLst>
                  <a:ext uri="{FF2B5EF4-FFF2-40B4-BE49-F238E27FC236}">
                    <a16:creationId xmlns:a16="http://schemas.microsoft.com/office/drawing/2014/main" id="{FF3A70E4-6407-49EA-B153-2AF8875B2E91}"/>
                  </a:ext>
                </a:extLst>
              </p:cNvPr>
              <p:cNvSpPr/>
              <p:nvPr/>
            </p:nvSpPr>
            <p:spPr>
              <a:xfrm>
                <a:off x="2385833" y="944395"/>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1" name="Oval 190">
                <a:extLst>
                  <a:ext uri="{FF2B5EF4-FFF2-40B4-BE49-F238E27FC236}">
                    <a16:creationId xmlns:a16="http://schemas.microsoft.com/office/drawing/2014/main" id="{14852A91-EA78-4F12-8799-231F1990CB38}"/>
                  </a:ext>
                </a:extLst>
              </p:cNvPr>
              <p:cNvSpPr/>
              <p:nvPr/>
            </p:nvSpPr>
            <p:spPr>
              <a:xfrm>
                <a:off x="2030292" y="750736"/>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56" name="Cross 155">
              <a:extLst>
                <a:ext uri="{FF2B5EF4-FFF2-40B4-BE49-F238E27FC236}">
                  <a16:creationId xmlns:a16="http://schemas.microsoft.com/office/drawing/2014/main" id="{2006283F-E901-49D2-8401-F6B34C84C10C}"/>
                </a:ext>
              </a:extLst>
            </p:cNvPr>
            <p:cNvSpPr/>
            <p:nvPr/>
          </p:nvSpPr>
          <p:spPr>
            <a:xfrm rot="2734294">
              <a:off x="2625497" y="1997238"/>
              <a:ext cx="223820"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7" name="Cross 156">
              <a:extLst>
                <a:ext uri="{FF2B5EF4-FFF2-40B4-BE49-F238E27FC236}">
                  <a16:creationId xmlns:a16="http://schemas.microsoft.com/office/drawing/2014/main" id="{98390035-DCFA-4330-B936-A65FC4E93240}"/>
                </a:ext>
              </a:extLst>
            </p:cNvPr>
            <p:cNvSpPr/>
            <p:nvPr/>
          </p:nvSpPr>
          <p:spPr>
            <a:xfrm rot="2734294">
              <a:off x="731922" y="1006720"/>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8" name="Cross 157">
              <a:extLst>
                <a:ext uri="{FF2B5EF4-FFF2-40B4-BE49-F238E27FC236}">
                  <a16:creationId xmlns:a16="http://schemas.microsoft.com/office/drawing/2014/main" id="{D3860AFA-F908-4E94-B5D4-91D68CD44551}"/>
                </a:ext>
              </a:extLst>
            </p:cNvPr>
            <p:cNvSpPr/>
            <p:nvPr/>
          </p:nvSpPr>
          <p:spPr>
            <a:xfrm rot="2734294">
              <a:off x="1101748" y="789251"/>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cxnSp>
        <p:nvCxnSpPr>
          <p:cNvPr id="192" name="Straight Connector 191">
            <a:extLst>
              <a:ext uri="{FF2B5EF4-FFF2-40B4-BE49-F238E27FC236}">
                <a16:creationId xmlns:a16="http://schemas.microsoft.com/office/drawing/2014/main" id="{01BD19B4-FA16-48BD-84C1-FAFA20D399B4}"/>
              </a:ext>
            </a:extLst>
          </p:cNvPr>
          <p:cNvCxnSpPr/>
          <p:nvPr/>
        </p:nvCxnSpPr>
        <p:spPr>
          <a:xfrm>
            <a:off x="9404521" y="4239867"/>
            <a:ext cx="2514250" cy="2168618"/>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93" name="Group 138"/>
          <p:cNvGrpSpPr>
            <a:grpSpLocks/>
          </p:cNvGrpSpPr>
          <p:nvPr/>
        </p:nvGrpSpPr>
        <p:grpSpPr bwMode="auto">
          <a:xfrm>
            <a:off x="4658390" y="4236308"/>
            <a:ext cx="2662370" cy="2429083"/>
            <a:chOff x="306551" y="789240"/>
            <a:chExt cx="2542757" cy="2264314"/>
          </a:xfrm>
        </p:grpSpPr>
        <p:grpSp>
          <p:nvGrpSpPr>
            <p:cNvPr id="194" name="Group 139"/>
            <p:cNvGrpSpPr>
              <a:grpSpLocks/>
            </p:cNvGrpSpPr>
            <p:nvPr/>
          </p:nvGrpSpPr>
          <p:grpSpPr bwMode="auto">
            <a:xfrm>
              <a:off x="306551" y="876547"/>
              <a:ext cx="2485616" cy="2177007"/>
              <a:chOff x="306551" y="747561"/>
              <a:chExt cx="2485616" cy="2177007"/>
            </a:xfrm>
          </p:grpSpPr>
          <p:sp>
            <p:nvSpPr>
              <p:cNvPr id="198" name="Oval 197">
                <a:extLst>
                  <a:ext uri="{FF2B5EF4-FFF2-40B4-BE49-F238E27FC236}">
                    <a16:creationId xmlns:a16="http://schemas.microsoft.com/office/drawing/2014/main" id="{C5E3A32E-1CFA-4E19-83AB-63D744AB33EF}"/>
                  </a:ext>
                </a:extLst>
              </p:cNvPr>
              <p:cNvSpPr/>
              <p:nvPr/>
            </p:nvSpPr>
            <p:spPr>
              <a:xfrm>
                <a:off x="1204928" y="1220597"/>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9" name="Oval 198">
                <a:extLst>
                  <a:ext uri="{FF2B5EF4-FFF2-40B4-BE49-F238E27FC236}">
                    <a16:creationId xmlns:a16="http://schemas.microsoft.com/office/drawing/2014/main" id="{C925C1FF-CBDF-4442-8617-5571C177B79D}"/>
                  </a:ext>
                </a:extLst>
              </p:cNvPr>
              <p:cNvSpPr/>
              <p:nvPr/>
            </p:nvSpPr>
            <p:spPr>
              <a:xfrm>
                <a:off x="1750938" y="947569"/>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0" name="Oval 199">
                <a:extLst>
                  <a:ext uri="{FF2B5EF4-FFF2-40B4-BE49-F238E27FC236}">
                    <a16:creationId xmlns:a16="http://schemas.microsoft.com/office/drawing/2014/main" id="{C5ABDC48-525C-4074-8160-60117D6EAC8A}"/>
                  </a:ext>
                </a:extLst>
              </p:cNvPr>
              <p:cNvSpPr/>
              <p:nvPr/>
            </p:nvSpPr>
            <p:spPr>
              <a:xfrm>
                <a:off x="1360478" y="1523783"/>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1" name="Oval 200">
                <a:extLst>
                  <a:ext uri="{FF2B5EF4-FFF2-40B4-BE49-F238E27FC236}">
                    <a16:creationId xmlns:a16="http://schemas.microsoft.com/office/drawing/2014/main" id="{EA4C0F1C-1D52-4E96-A2E0-A6D6B2A9CF4E}"/>
                  </a:ext>
                </a:extLst>
              </p:cNvPr>
              <p:cNvSpPr/>
              <p:nvPr/>
            </p:nvSpPr>
            <p:spPr>
              <a:xfrm>
                <a:off x="1530313" y="774546"/>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2" name="Cross 201">
                <a:extLst>
                  <a:ext uri="{FF2B5EF4-FFF2-40B4-BE49-F238E27FC236}">
                    <a16:creationId xmlns:a16="http://schemas.microsoft.com/office/drawing/2014/main" id="{D118E05E-CE65-439D-AEB1-B3598E2C192D}"/>
                  </a:ext>
                </a:extLst>
              </p:cNvPr>
              <p:cNvSpPr/>
              <p:nvPr/>
            </p:nvSpPr>
            <p:spPr>
              <a:xfrm rot="2734294">
                <a:off x="1032703" y="2223028"/>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3" name="Cross 202">
                <a:extLst>
                  <a:ext uri="{FF2B5EF4-FFF2-40B4-BE49-F238E27FC236}">
                    <a16:creationId xmlns:a16="http://schemas.microsoft.com/office/drawing/2014/main" id="{7C00B908-A37C-48CF-94C7-A1CC66C1D43F}"/>
                  </a:ext>
                </a:extLst>
              </p:cNvPr>
              <p:cNvSpPr/>
              <p:nvPr/>
            </p:nvSpPr>
            <p:spPr>
              <a:xfrm rot="2734294">
                <a:off x="1032703" y="1532524"/>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4" name="Cross 203">
                <a:extLst>
                  <a:ext uri="{FF2B5EF4-FFF2-40B4-BE49-F238E27FC236}">
                    <a16:creationId xmlns:a16="http://schemas.microsoft.com/office/drawing/2014/main" id="{3F327EB5-882A-45C2-9322-2CA74D4E3FF5}"/>
                  </a:ext>
                </a:extLst>
              </p:cNvPr>
              <p:cNvSpPr/>
              <p:nvPr/>
            </p:nvSpPr>
            <p:spPr>
              <a:xfrm rot="2734294">
                <a:off x="1262854" y="1954764"/>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5" name="Cross 204">
                <a:extLst>
                  <a:ext uri="{FF2B5EF4-FFF2-40B4-BE49-F238E27FC236}">
                    <a16:creationId xmlns:a16="http://schemas.microsoft.com/office/drawing/2014/main" id="{567CEC2F-B327-4DAB-B9F4-ABE374A264E1}"/>
                  </a:ext>
                </a:extLst>
              </p:cNvPr>
              <p:cNvSpPr/>
              <p:nvPr/>
            </p:nvSpPr>
            <p:spPr>
              <a:xfrm rot="2734294">
                <a:off x="936676" y="1939683"/>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6" name="TextBox 151"/>
              <p:cNvSpPr txBox="1">
                <a:spLocks noChangeArrowheads="1"/>
              </p:cNvSpPr>
              <p:nvPr/>
            </p:nvSpPr>
            <p:spPr bwMode="auto">
              <a:xfrm>
                <a:off x="1546700" y="2578348"/>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1</a:t>
                </a:r>
              </a:p>
            </p:txBody>
          </p:sp>
          <p:sp>
            <p:nvSpPr>
              <p:cNvPr id="207" name="TextBox 152"/>
              <p:cNvSpPr txBox="1">
                <a:spLocks noChangeArrowheads="1"/>
              </p:cNvSpPr>
              <p:nvPr/>
            </p:nvSpPr>
            <p:spPr bwMode="auto">
              <a:xfrm>
                <a:off x="306551" y="1202476"/>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2</a:t>
                </a:r>
              </a:p>
            </p:txBody>
          </p:sp>
          <p:cxnSp>
            <p:nvCxnSpPr>
              <p:cNvPr id="208" name="Straight Arrow Connector 207">
                <a:extLst>
                  <a:ext uri="{FF2B5EF4-FFF2-40B4-BE49-F238E27FC236}">
                    <a16:creationId xmlns:a16="http://schemas.microsoft.com/office/drawing/2014/main" id="{6AF0163D-76DD-4AEF-A2E2-8B9C4D6F7366}"/>
                  </a:ext>
                </a:extLst>
              </p:cNvPr>
              <p:cNvCxnSpPr/>
              <p:nvPr/>
            </p:nvCxnSpPr>
            <p:spPr>
              <a:xfrm flipV="1">
                <a:off x="668441" y="747561"/>
                <a:ext cx="0" cy="199532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F5098D0D-E5F1-42E4-B237-1E6DFF5B58B8}"/>
                  </a:ext>
                </a:extLst>
              </p:cNvPr>
              <p:cNvCxnSpPr/>
              <p:nvPr/>
            </p:nvCxnSpPr>
            <p:spPr>
              <a:xfrm>
                <a:off x="560509" y="2590495"/>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0" name="Cross 209">
                <a:extLst>
                  <a:ext uri="{FF2B5EF4-FFF2-40B4-BE49-F238E27FC236}">
                    <a16:creationId xmlns:a16="http://schemas.microsoft.com/office/drawing/2014/main" id="{17E8FA12-23BF-435B-ABC1-403FC9E4AECD}"/>
                  </a:ext>
                </a:extLst>
              </p:cNvPr>
              <p:cNvSpPr/>
              <p:nvPr/>
            </p:nvSpPr>
            <p:spPr>
              <a:xfrm rot="2734294">
                <a:off x="1358882" y="2271443"/>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1" name="Cross 210">
                <a:extLst>
                  <a:ext uri="{FF2B5EF4-FFF2-40B4-BE49-F238E27FC236}">
                    <a16:creationId xmlns:a16="http://schemas.microsoft.com/office/drawing/2014/main" id="{206AD41B-B7CA-4990-94FB-282A2F7037E6}"/>
                  </a:ext>
                </a:extLst>
              </p:cNvPr>
              <p:cNvSpPr/>
              <p:nvPr/>
            </p:nvSpPr>
            <p:spPr>
              <a:xfrm rot="2734294">
                <a:off x="1733470" y="2058736"/>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2" name="Cross 211">
                <a:extLst>
                  <a:ext uri="{FF2B5EF4-FFF2-40B4-BE49-F238E27FC236}">
                    <a16:creationId xmlns:a16="http://schemas.microsoft.com/office/drawing/2014/main" id="{44D745E5-0F0C-408F-B8EC-524F35F84E69}"/>
                  </a:ext>
                </a:extLst>
              </p:cNvPr>
              <p:cNvSpPr/>
              <p:nvPr/>
            </p:nvSpPr>
            <p:spPr>
              <a:xfrm rot="2734294">
                <a:off x="2044569" y="2271443"/>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3" name="Cross 212">
                <a:extLst>
                  <a:ext uri="{FF2B5EF4-FFF2-40B4-BE49-F238E27FC236}">
                    <a16:creationId xmlns:a16="http://schemas.microsoft.com/office/drawing/2014/main" id="{0290EEAF-AD3A-4DE2-823E-D1550EE3693D}"/>
                  </a:ext>
                </a:extLst>
              </p:cNvPr>
              <p:cNvSpPr/>
              <p:nvPr/>
            </p:nvSpPr>
            <p:spPr>
              <a:xfrm rot="2734294">
                <a:off x="2031871" y="1988892"/>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4" name="Cross 213">
                <a:extLst>
                  <a:ext uri="{FF2B5EF4-FFF2-40B4-BE49-F238E27FC236}">
                    <a16:creationId xmlns:a16="http://schemas.microsoft.com/office/drawing/2014/main" id="{DC08AB62-05D7-433F-B3F4-D6A711B20A2D}"/>
                  </a:ext>
                </a:extLst>
              </p:cNvPr>
              <p:cNvSpPr/>
              <p:nvPr/>
            </p:nvSpPr>
            <p:spPr>
              <a:xfrm rot="2734294">
                <a:off x="2366778" y="1985717"/>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5" name="Cross 214">
                <a:extLst>
                  <a:ext uri="{FF2B5EF4-FFF2-40B4-BE49-F238E27FC236}">
                    <a16:creationId xmlns:a16="http://schemas.microsoft.com/office/drawing/2014/main" id="{8206C1B3-E712-4BF5-A535-492D288EFDD6}"/>
                  </a:ext>
                </a:extLst>
              </p:cNvPr>
              <p:cNvSpPr/>
              <p:nvPr/>
            </p:nvSpPr>
            <p:spPr>
              <a:xfrm rot="2734294">
                <a:off x="2200911" y="1497602"/>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6" name="Cross 215">
                <a:extLst>
                  <a:ext uri="{FF2B5EF4-FFF2-40B4-BE49-F238E27FC236}">
                    <a16:creationId xmlns:a16="http://schemas.microsoft.com/office/drawing/2014/main" id="{F71855B5-97EF-48D2-B0E8-B6279A715417}"/>
                  </a:ext>
                </a:extLst>
              </p:cNvPr>
              <p:cNvSpPr/>
              <p:nvPr/>
            </p:nvSpPr>
            <p:spPr>
              <a:xfrm rot="2734294">
                <a:off x="1638236" y="1512681"/>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7" name="Cross 216">
                <a:extLst>
                  <a:ext uri="{FF2B5EF4-FFF2-40B4-BE49-F238E27FC236}">
                    <a16:creationId xmlns:a16="http://schemas.microsoft.com/office/drawing/2014/main" id="{9B71C977-F849-47DE-AD25-25AFC8D713F9}"/>
                  </a:ext>
                </a:extLst>
              </p:cNvPr>
              <p:cNvSpPr/>
              <p:nvPr/>
            </p:nvSpPr>
            <p:spPr>
              <a:xfrm rot="2734294">
                <a:off x="735096" y="1301561"/>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8" name="Cross 217">
                <a:extLst>
                  <a:ext uri="{FF2B5EF4-FFF2-40B4-BE49-F238E27FC236}">
                    <a16:creationId xmlns:a16="http://schemas.microsoft.com/office/drawing/2014/main" id="{AC4AB7DC-8E71-42BB-86E4-C0722170B5D1}"/>
                  </a:ext>
                </a:extLst>
              </p:cNvPr>
              <p:cNvSpPr/>
              <p:nvPr/>
            </p:nvSpPr>
            <p:spPr>
              <a:xfrm rot="2734294">
                <a:off x="714463" y="1698403"/>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9" name="Cross 218">
                <a:extLst>
                  <a:ext uri="{FF2B5EF4-FFF2-40B4-BE49-F238E27FC236}">
                    <a16:creationId xmlns:a16="http://schemas.microsoft.com/office/drawing/2014/main" id="{80A23A00-1FDC-4DD6-A581-022213C8EC8A}"/>
                  </a:ext>
                </a:extLst>
              </p:cNvPr>
              <p:cNvSpPr/>
              <p:nvPr/>
            </p:nvSpPr>
            <p:spPr>
              <a:xfrm rot="2734294">
                <a:off x="1030323" y="949165"/>
                <a:ext cx="223819"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0" name="Oval 219">
                <a:extLst>
                  <a:ext uri="{FF2B5EF4-FFF2-40B4-BE49-F238E27FC236}">
                    <a16:creationId xmlns:a16="http://schemas.microsoft.com/office/drawing/2014/main" id="{4A84495F-64B8-453B-81B9-DB9432DE688E}"/>
                  </a:ext>
                </a:extLst>
              </p:cNvPr>
              <p:cNvSpPr/>
              <p:nvPr/>
            </p:nvSpPr>
            <p:spPr>
              <a:xfrm>
                <a:off x="1544597" y="1738079"/>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1" name="Oval 220">
                <a:extLst>
                  <a:ext uri="{FF2B5EF4-FFF2-40B4-BE49-F238E27FC236}">
                    <a16:creationId xmlns:a16="http://schemas.microsoft.com/office/drawing/2014/main" id="{F34B6044-1FC1-4454-8124-0A6A6BAF98DE}"/>
                  </a:ext>
                </a:extLst>
              </p:cNvPr>
              <p:cNvSpPr/>
              <p:nvPr/>
            </p:nvSpPr>
            <p:spPr>
              <a:xfrm>
                <a:off x="1973152" y="1738079"/>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2" name="Oval 221">
                <a:extLst>
                  <a:ext uri="{FF2B5EF4-FFF2-40B4-BE49-F238E27FC236}">
                    <a16:creationId xmlns:a16="http://schemas.microsoft.com/office/drawing/2014/main" id="{F5193DDB-D239-4208-8C8A-E767489E68BA}"/>
                  </a:ext>
                </a:extLst>
              </p:cNvPr>
              <p:cNvSpPr/>
              <p:nvPr/>
            </p:nvSpPr>
            <p:spPr>
              <a:xfrm>
                <a:off x="2235047" y="1752364"/>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3" name="Oval 222">
                <a:extLst>
                  <a:ext uri="{FF2B5EF4-FFF2-40B4-BE49-F238E27FC236}">
                    <a16:creationId xmlns:a16="http://schemas.microsoft.com/office/drawing/2014/main" id="{52F0B962-9CB0-490A-8739-046F98D967CB}"/>
                  </a:ext>
                </a:extLst>
              </p:cNvPr>
              <p:cNvSpPr/>
              <p:nvPr/>
            </p:nvSpPr>
            <p:spPr>
              <a:xfrm>
                <a:off x="2477894" y="1457114"/>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4" name="Oval 223">
                <a:extLst>
                  <a:ext uri="{FF2B5EF4-FFF2-40B4-BE49-F238E27FC236}">
                    <a16:creationId xmlns:a16="http://schemas.microsoft.com/office/drawing/2014/main" id="{33427977-4113-4C72-887E-4870D3E8620F}"/>
                  </a:ext>
                </a:extLst>
              </p:cNvPr>
              <p:cNvSpPr/>
              <p:nvPr/>
            </p:nvSpPr>
            <p:spPr>
              <a:xfrm>
                <a:off x="1955693" y="1279329"/>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5" name="Oval 224">
                <a:extLst>
                  <a:ext uri="{FF2B5EF4-FFF2-40B4-BE49-F238E27FC236}">
                    <a16:creationId xmlns:a16="http://schemas.microsoft.com/office/drawing/2014/main" id="{520DD309-0082-4F77-8A8C-9C9B453592FE}"/>
                  </a:ext>
                </a:extLst>
              </p:cNvPr>
              <p:cNvSpPr/>
              <p:nvPr/>
            </p:nvSpPr>
            <p:spPr>
              <a:xfrm>
                <a:off x="2216000" y="1220597"/>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6" name="Oval 225">
                <a:extLst>
                  <a:ext uri="{FF2B5EF4-FFF2-40B4-BE49-F238E27FC236}">
                    <a16:creationId xmlns:a16="http://schemas.microsoft.com/office/drawing/2014/main" id="{D2B51D7B-9A87-47A0-9FDB-AEE73BF75EBD}"/>
                  </a:ext>
                </a:extLst>
              </p:cNvPr>
              <p:cNvSpPr/>
              <p:nvPr/>
            </p:nvSpPr>
            <p:spPr>
              <a:xfrm>
                <a:off x="1458886" y="1058685"/>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7" name="Oval 226">
                <a:extLst>
                  <a:ext uri="{FF2B5EF4-FFF2-40B4-BE49-F238E27FC236}">
                    <a16:creationId xmlns:a16="http://schemas.microsoft.com/office/drawing/2014/main" id="{6AAF5970-314A-44FA-B505-5F5AC4574411}"/>
                  </a:ext>
                </a:extLst>
              </p:cNvPr>
              <p:cNvSpPr/>
              <p:nvPr/>
            </p:nvSpPr>
            <p:spPr>
              <a:xfrm>
                <a:off x="1673164" y="1220597"/>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8" name="Oval 227">
                <a:extLst>
                  <a:ext uri="{FF2B5EF4-FFF2-40B4-BE49-F238E27FC236}">
                    <a16:creationId xmlns:a16="http://schemas.microsoft.com/office/drawing/2014/main" id="{15D7BF38-7C9B-4708-BCC5-052CBA2136C5}"/>
                  </a:ext>
                </a:extLst>
              </p:cNvPr>
              <p:cNvSpPr/>
              <p:nvPr/>
            </p:nvSpPr>
            <p:spPr>
              <a:xfrm>
                <a:off x="2039816" y="1028525"/>
                <a:ext cx="171422"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29" name="Oval 228">
                <a:extLst>
                  <a:ext uri="{FF2B5EF4-FFF2-40B4-BE49-F238E27FC236}">
                    <a16:creationId xmlns:a16="http://schemas.microsoft.com/office/drawing/2014/main" id="{ABEC0A37-B105-488F-8127-EBF5BF176944}"/>
                  </a:ext>
                </a:extLst>
              </p:cNvPr>
              <p:cNvSpPr/>
              <p:nvPr/>
            </p:nvSpPr>
            <p:spPr>
              <a:xfrm>
                <a:off x="2385834" y="944395"/>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0" name="Oval 229">
                <a:extLst>
                  <a:ext uri="{FF2B5EF4-FFF2-40B4-BE49-F238E27FC236}">
                    <a16:creationId xmlns:a16="http://schemas.microsoft.com/office/drawing/2014/main" id="{6762E489-AF59-4812-8C03-6435CBB56D88}"/>
                  </a:ext>
                </a:extLst>
              </p:cNvPr>
              <p:cNvSpPr/>
              <p:nvPr/>
            </p:nvSpPr>
            <p:spPr>
              <a:xfrm>
                <a:off x="2030292" y="750736"/>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95" name="Cross 194">
              <a:extLst>
                <a:ext uri="{FF2B5EF4-FFF2-40B4-BE49-F238E27FC236}">
                  <a16:creationId xmlns:a16="http://schemas.microsoft.com/office/drawing/2014/main" id="{DE60E688-EE53-44F8-B5E9-3503E22C4282}"/>
                </a:ext>
              </a:extLst>
            </p:cNvPr>
            <p:cNvSpPr/>
            <p:nvPr/>
          </p:nvSpPr>
          <p:spPr>
            <a:xfrm rot="2734294">
              <a:off x="2625499" y="1997238"/>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6" name="Cross 195">
              <a:extLst>
                <a:ext uri="{FF2B5EF4-FFF2-40B4-BE49-F238E27FC236}">
                  <a16:creationId xmlns:a16="http://schemas.microsoft.com/office/drawing/2014/main" id="{4F132B0F-D394-4F15-8406-455229D4B88C}"/>
                </a:ext>
              </a:extLst>
            </p:cNvPr>
            <p:cNvSpPr/>
            <p:nvPr/>
          </p:nvSpPr>
          <p:spPr>
            <a:xfrm rot="2734294">
              <a:off x="731922" y="1006720"/>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7" name="Cross 196">
              <a:extLst>
                <a:ext uri="{FF2B5EF4-FFF2-40B4-BE49-F238E27FC236}">
                  <a16:creationId xmlns:a16="http://schemas.microsoft.com/office/drawing/2014/main" id="{90AA5C0A-66E7-436E-95DC-DD92C10CAB0E}"/>
                </a:ext>
              </a:extLst>
            </p:cNvPr>
            <p:cNvSpPr/>
            <p:nvPr/>
          </p:nvSpPr>
          <p:spPr>
            <a:xfrm rot="2734294">
              <a:off x="1101749" y="789250"/>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231" name="Freeform 230">
            <a:extLst>
              <a:ext uri="{FF2B5EF4-FFF2-40B4-BE49-F238E27FC236}">
                <a16:creationId xmlns:a16="http://schemas.microsoft.com/office/drawing/2014/main" id="{EA7F27B5-A287-4CF0-906C-A950C10BA2E5}"/>
              </a:ext>
            </a:extLst>
          </p:cNvPr>
          <p:cNvSpPr/>
          <p:nvPr/>
        </p:nvSpPr>
        <p:spPr>
          <a:xfrm>
            <a:off x="5596890" y="3939416"/>
            <a:ext cx="1994285" cy="1665414"/>
          </a:xfrm>
          <a:custGeom>
            <a:avLst/>
            <a:gdLst>
              <a:gd name="connsiteX0" fmla="*/ 441142 w 2483302"/>
              <a:gd name="connsiteY0" fmla="*/ 0 h 1999212"/>
              <a:gd name="connsiteX1" fmla="*/ 146502 w 2483302"/>
              <a:gd name="connsiteY1" fmla="*/ 1869440 h 1999212"/>
              <a:gd name="connsiteX2" fmla="*/ 2483302 w 2483302"/>
              <a:gd name="connsiteY2" fmla="*/ 1838960 h 1999212"/>
            </a:gdLst>
            <a:ahLst/>
            <a:cxnLst>
              <a:cxn ang="0">
                <a:pos x="connsiteX0" y="connsiteY0"/>
              </a:cxn>
              <a:cxn ang="0">
                <a:pos x="connsiteX1" y="connsiteY1"/>
              </a:cxn>
              <a:cxn ang="0">
                <a:pos x="connsiteX2" y="connsiteY2"/>
              </a:cxn>
            </a:cxnLst>
            <a:rect l="l" t="t" r="r" b="b"/>
            <a:pathLst>
              <a:path w="2483302" h="1999212">
                <a:moveTo>
                  <a:pt x="441142" y="0"/>
                </a:moveTo>
                <a:cubicBezTo>
                  <a:pt x="123642" y="781473"/>
                  <a:pt x="-193858" y="1562947"/>
                  <a:pt x="146502" y="1869440"/>
                </a:cubicBezTo>
                <a:cubicBezTo>
                  <a:pt x="486862" y="2175933"/>
                  <a:pt x="2095529" y="1844040"/>
                  <a:pt x="2483302" y="183896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2" name="Cross 231">
            <a:extLst>
              <a:ext uri="{FF2B5EF4-FFF2-40B4-BE49-F238E27FC236}">
                <a16:creationId xmlns:a16="http://schemas.microsoft.com/office/drawing/2014/main" id="{4F2E2454-2656-40D1-AA2C-85B454E65A50}"/>
              </a:ext>
            </a:extLst>
          </p:cNvPr>
          <p:cNvSpPr/>
          <p:nvPr/>
        </p:nvSpPr>
        <p:spPr bwMode="auto">
          <a:xfrm rot="2734294">
            <a:off x="2342218" y="1944119"/>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3" name="Cross 232">
            <a:extLst>
              <a:ext uri="{FF2B5EF4-FFF2-40B4-BE49-F238E27FC236}">
                <a16:creationId xmlns:a16="http://schemas.microsoft.com/office/drawing/2014/main" id="{4F2E2454-2656-40D1-AA2C-85B454E65A50}"/>
              </a:ext>
            </a:extLst>
          </p:cNvPr>
          <p:cNvSpPr/>
          <p:nvPr/>
        </p:nvSpPr>
        <p:spPr bwMode="auto">
          <a:xfrm rot="2734294">
            <a:off x="4094973" y="1243380"/>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6" name="Cross 235">
            <a:extLst>
              <a:ext uri="{FF2B5EF4-FFF2-40B4-BE49-F238E27FC236}">
                <a16:creationId xmlns:a16="http://schemas.microsoft.com/office/drawing/2014/main" id="{4F2E2454-2656-40D1-AA2C-85B454E65A50}"/>
              </a:ext>
            </a:extLst>
          </p:cNvPr>
          <p:cNvSpPr/>
          <p:nvPr/>
        </p:nvSpPr>
        <p:spPr bwMode="auto">
          <a:xfrm rot="2734294">
            <a:off x="3204817" y="2704539"/>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7" name="Cross 236">
            <a:extLst>
              <a:ext uri="{FF2B5EF4-FFF2-40B4-BE49-F238E27FC236}">
                <a16:creationId xmlns:a16="http://schemas.microsoft.com/office/drawing/2014/main" id="{4F2E2454-2656-40D1-AA2C-85B454E65A50}"/>
              </a:ext>
            </a:extLst>
          </p:cNvPr>
          <p:cNvSpPr/>
          <p:nvPr/>
        </p:nvSpPr>
        <p:spPr bwMode="auto">
          <a:xfrm rot="2734294">
            <a:off x="4104686" y="2718380"/>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8" name="Cross 237">
            <a:extLst>
              <a:ext uri="{FF2B5EF4-FFF2-40B4-BE49-F238E27FC236}">
                <a16:creationId xmlns:a16="http://schemas.microsoft.com/office/drawing/2014/main" id="{4F2E2454-2656-40D1-AA2C-85B454E65A50}"/>
              </a:ext>
            </a:extLst>
          </p:cNvPr>
          <p:cNvSpPr/>
          <p:nvPr/>
        </p:nvSpPr>
        <p:spPr bwMode="auto">
          <a:xfrm rot="2734294">
            <a:off x="2358897" y="3391558"/>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40" name="Cross 239">
            <a:extLst>
              <a:ext uri="{FF2B5EF4-FFF2-40B4-BE49-F238E27FC236}">
                <a16:creationId xmlns:a16="http://schemas.microsoft.com/office/drawing/2014/main" id="{4F2E2454-2656-40D1-AA2C-85B454E65A50}"/>
              </a:ext>
            </a:extLst>
          </p:cNvPr>
          <p:cNvSpPr/>
          <p:nvPr/>
        </p:nvSpPr>
        <p:spPr bwMode="auto">
          <a:xfrm rot="2734294">
            <a:off x="4121365" y="3403622"/>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41" name="Cross 240">
            <a:extLst>
              <a:ext uri="{FF2B5EF4-FFF2-40B4-BE49-F238E27FC236}">
                <a16:creationId xmlns:a16="http://schemas.microsoft.com/office/drawing/2014/main" id="{4F2E2454-2656-40D1-AA2C-85B454E65A50}"/>
              </a:ext>
            </a:extLst>
          </p:cNvPr>
          <p:cNvSpPr/>
          <p:nvPr/>
        </p:nvSpPr>
        <p:spPr bwMode="auto">
          <a:xfrm rot="2734294">
            <a:off x="3254559" y="1221714"/>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42" name="Cross 241">
            <a:extLst>
              <a:ext uri="{FF2B5EF4-FFF2-40B4-BE49-F238E27FC236}">
                <a16:creationId xmlns:a16="http://schemas.microsoft.com/office/drawing/2014/main" id="{4F2E2454-2656-40D1-AA2C-85B454E65A50}"/>
              </a:ext>
            </a:extLst>
          </p:cNvPr>
          <p:cNvSpPr/>
          <p:nvPr/>
        </p:nvSpPr>
        <p:spPr bwMode="auto">
          <a:xfrm rot="2734294">
            <a:off x="3188030" y="3389833"/>
            <a:ext cx="240435" cy="234736"/>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mc:AlternateContent xmlns:mc="http://schemas.openxmlformats.org/markup-compatibility/2006" xmlns:a14="http://schemas.microsoft.com/office/drawing/2010/main">
        <mc:Choice Requires="a14">
          <p:sp>
            <p:nvSpPr>
              <p:cNvPr id="243" name="Rectangle 242">
                <a:extLst>
                  <a:ext uri="{FF2B5EF4-FFF2-40B4-BE49-F238E27FC236}">
                    <a16:creationId xmlns:a16="http://schemas.microsoft.com/office/drawing/2014/main" id="{A032EA87-CFCE-41FC-907E-A80ACA12D2EB}"/>
                  </a:ext>
                </a:extLst>
              </p:cNvPr>
              <p:cNvSpPr/>
              <p:nvPr/>
            </p:nvSpPr>
            <p:spPr>
              <a:xfrm>
                <a:off x="6337601" y="1195942"/>
                <a:ext cx="5236754"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𝐽</m:t>
                      </m:r>
                      <m:d>
                        <m:dPr>
                          <m:ctrlPr>
                            <a:rPr lang="en-US" sz="2000" i="1">
                              <a:latin typeface="Cambria Math" panose="02040503050406030204" pitchFamily="18" charset="0"/>
                            </a:rPr>
                          </m:ctrlPr>
                        </m:dPr>
                        <m:e>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i="1" smtClean="0">
                              <a:latin typeface="Cambria Math" panose="02040503050406030204" pitchFamily="18" charset="0"/>
                            </a:rPr>
                            <m:t> </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ea typeface="Cambria Math" panose="02040503050406030204" pitchFamily="18" charset="0"/>
                            </a:rPr>
                            <m:t>ℒ</m:t>
                          </m:r>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nary>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2</m:t>
                          </m:r>
                          <m:r>
                            <a:rPr lang="en-US" sz="2000" i="1">
                              <a:latin typeface="Cambria Math" panose="02040503050406030204" pitchFamily="18" charset="0"/>
                            </a:rPr>
                            <m:t>𝑚</m:t>
                          </m:r>
                        </m:den>
                      </m:f>
                      <m:nary>
                        <m:naryPr>
                          <m:chr m:val="∑"/>
                          <m:ctrlPr>
                            <a:rPr lang="pt-BR" sz="2000" i="1">
                              <a:latin typeface="Cambria Math" panose="02040503050406030204" pitchFamily="18" charset="0"/>
                            </a:rPr>
                          </m:ctrlPr>
                        </m:naryPr>
                        <m:sub>
                          <m:r>
                            <a:rPr lang="en-US" sz="2000" b="0" i="1" smtClean="0">
                              <a:latin typeface="Cambria Math" panose="02040503050406030204" pitchFamily="18" charset="0"/>
                            </a:rPr>
                            <m:t>𝑙</m:t>
                          </m:r>
                          <m:r>
                            <a:rPr lang="pt-BR" sz="2000" i="1">
                              <a:latin typeface="Cambria Math" panose="02040503050406030204" pitchFamily="18" charset="0"/>
                            </a:rPr>
                            <m:t>=</m:t>
                          </m:r>
                          <m:r>
                            <a:rPr lang="en-US" sz="2000" i="1">
                              <a:latin typeface="Cambria Math" panose="02040503050406030204" pitchFamily="18" charset="0"/>
                            </a:rPr>
                            <m:t>1</m:t>
                          </m:r>
                        </m:sub>
                        <m:sup>
                          <m:r>
                            <a:rPr lang="en-US" sz="2000" b="0" i="1" smtClean="0">
                              <a:latin typeface="Cambria Math" panose="02040503050406030204" pitchFamily="18" charset="0"/>
                            </a:rPr>
                            <m:t>𝐿</m:t>
                          </m:r>
                        </m:sup>
                        <m:e>
                          <m:sSubSup>
                            <m:sSubSupPr>
                              <m:ctrlPr>
                                <a:rPr lang="en-US" sz="2000" i="1" smtClean="0">
                                  <a:latin typeface="Cambria Math" panose="02040503050406030204" pitchFamily="18" charset="0"/>
                                </a:rPr>
                              </m:ctrlPr>
                            </m:sSubSupPr>
                            <m:e>
                              <m:d>
                                <m:dPr>
                                  <m:begChr m:val="‖"/>
                                  <m:endChr m:val="‖"/>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e>
                              </m:d>
                            </m:e>
                            <m:sub>
                              <m:r>
                                <a:rPr lang="en-US" sz="2000" b="0" i="1" smtClean="0">
                                  <a:latin typeface="Cambria Math" panose="02040503050406030204" pitchFamily="18" charset="0"/>
                                </a:rPr>
                                <m:t>𝐹</m:t>
                              </m:r>
                            </m:sub>
                            <m:sup>
                              <m:r>
                                <a:rPr lang="en-US" sz="2000" b="0" i="1" smtClean="0">
                                  <a:latin typeface="Cambria Math" panose="02040503050406030204" pitchFamily="18" charset="0"/>
                                </a:rPr>
                                <m:t>2</m:t>
                              </m:r>
                            </m:sup>
                          </m:sSubSup>
                        </m:e>
                      </m:nary>
                    </m:oMath>
                  </m:oMathPara>
                </a14:m>
                <a:endParaRPr lang="en-US" sz="2000" dirty="0">
                  <a:ea typeface="Cambria Math" panose="02040503050406030204" pitchFamily="18" charset="0"/>
                </a:endParaRPr>
              </a:p>
            </p:txBody>
          </p:sp>
        </mc:Choice>
        <mc:Fallback xmlns="">
          <p:sp>
            <p:nvSpPr>
              <p:cNvPr id="243" name="Rectangle 242">
                <a:extLst>
                  <a:ext uri="{FF2B5EF4-FFF2-40B4-BE49-F238E27FC236}">
                    <a16:creationId xmlns:a16="http://schemas.microsoft.com/office/drawing/2014/main" id="{A032EA87-CFCE-41FC-907E-A80ACA12D2EB}"/>
                  </a:ext>
                </a:extLst>
              </p:cNvPr>
              <p:cNvSpPr>
                <a:spLocks noRot="1" noChangeAspect="1" noMove="1" noResize="1" noEditPoints="1" noAdjustHandles="1" noChangeArrowheads="1" noChangeShapeType="1" noTextEdit="1"/>
              </p:cNvSpPr>
              <p:nvPr/>
            </p:nvSpPr>
            <p:spPr>
              <a:xfrm>
                <a:off x="6337601" y="1195942"/>
                <a:ext cx="5236754" cy="95782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Rectangle 243"/>
              <p:cNvSpPr/>
              <p:nvPr/>
            </p:nvSpPr>
            <p:spPr>
              <a:xfrm>
                <a:off x="6451643" y="2378193"/>
                <a:ext cx="1041182" cy="4773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𝑖𝑗</m:t>
                          </m:r>
                        </m:sub>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b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44" name="Rectangle 243"/>
              <p:cNvSpPr>
                <a:spLocks noRot="1" noChangeAspect="1" noMove="1" noResize="1" noEditPoints="1" noAdjustHandles="1" noChangeArrowheads="1" noChangeShapeType="1" noTextEdit="1"/>
              </p:cNvSpPr>
              <p:nvPr/>
            </p:nvSpPr>
            <p:spPr>
              <a:xfrm>
                <a:off x="6451643" y="2378193"/>
                <a:ext cx="1041182" cy="477310"/>
              </a:xfrm>
              <a:prstGeom prst="rect">
                <a:avLst/>
              </a:prstGeom>
              <a:blipFill>
                <a:blip r:embed="rId8"/>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251724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231" grpId="0" animBg="1"/>
      <p:bldP spid="232" grpId="0" animBg="1"/>
      <p:bldP spid="233" grpId="0" animBg="1"/>
      <p:bldP spid="236" grpId="0" animBg="1"/>
      <p:bldP spid="237" grpId="0" animBg="1"/>
      <p:bldP spid="238" grpId="0" animBg="1"/>
      <p:bldP spid="240" grpId="0" animBg="1"/>
      <p:bldP spid="241" grpId="0" animBg="1"/>
      <p:bldP spid="2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80" y="182880"/>
            <a:ext cx="11842053"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How does regularization prevent overfitting?</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668" y="3671904"/>
            <a:ext cx="3919060" cy="2394039"/>
          </a:xfrm>
          <a:prstGeom prst="rect">
            <a:avLst/>
          </a:prstGeom>
        </p:spPr>
      </p:pic>
      <p:sp>
        <p:nvSpPr>
          <p:cNvPr id="10" name="TextBox 9"/>
          <p:cNvSpPr txBox="1"/>
          <p:nvPr/>
        </p:nvSpPr>
        <p:spPr>
          <a:xfrm>
            <a:off x="1640902" y="3157938"/>
            <a:ext cx="412292" cy="549817"/>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cxnSp>
        <p:nvCxnSpPr>
          <p:cNvPr id="11" name="Straight Arrow Connector 10"/>
          <p:cNvCxnSpPr/>
          <p:nvPr/>
        </p:nvCxnSpPr>
        <p:spPr>
          <a:xfrm>
            <a:off x="420346" y="4906682"/>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126198" y="3432847"/>
            <a:ext cx="0" cy="25328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63964" y="4688549"/>
            <a:ext cx="381836" cy="549817"/>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pic>
        <p:nvPicPr>
          <p:cNvPr id="14" name="Picture 13"/>
          <p:cNvPicPr>
            <a:picLocks noChangeAspect="1"/>
          </p:cNvPicPr>
          <p:nvPr/>
        </p:nvPicPr>
        <p:blipFill>
          <a:blip r:embed="rId3"/>
          <a:stretch>
            <a:fillRect/>
          </a:stretch>
        </p:blipFill>
        <p:spPr>
          <a:xfrm>
            <a:off x="600814" y="1240353"/>
            <a:ext cx="4584771" cy="1318122"/>
          </a:xfrm>
          <a:prstGeom prst="rect">
            <a:avLst/>
          </a:prstGeom>
        </p:spPr>
      </p:pic>
      <p:cxnSp>
        <p:nvCxnSpPr>
          <p:cNvPr id="15" name="Straight Connector 14"/>
          <p:cNvCxnSpPr/>
          <p:nvPr/>
        </p:nvCxnSpPr>
        <p:spPr>
          <a:xfrm flipV="1">
            <a:off x="1943100" y="4483100"/>
            <a:ext cx="355600" cy="780666"/>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779246" y="3244334"/>
                <a:ext cx="4520597" cy="24525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ea typeface="Cambria Math" panose="02040503050406030204" pitchFamily="18" charset="0"/>
                        </a:rPr>
                        <m:t>𝜆</m:t>
                      </m:r>
                      <m:r>
                        <a:rPr lang="en-US" sz="3000" i="1" smtClean="0">
                          <a:latin typeface="Cambria Math" panose="02040503050406030204" pitchFamily="18" charset="0"/>
                          <a:ea typeface="Cambria Math" panose="02040503050406030204" pitchFamily="18" charset="0"/>
                        </a:rPr>
                        <m:t>↑       →     </m:t>
                      </m:r>
                      <m:r>
                        <a:rPr lang="en-US" sz="3000" b="0" i="1" smtClean="0">
                          <a:latin typeface="Cambria Math" panose="02040503050406030204" pitchFamily="18" charset="0"/>
                          <a:ea typeface="Cambria Math" panose="02040503050406030204" pitchFamily="18" charset="0"/>
                        </a:rPr>
                        <m:t>𝑤</m:t>
                      </m:r>
                      <m:r>
                        <a:rPr lang="en-US" sz="3000" b="0" i="1" smtClean="0">
                          <a:latin typeface="Cambria Math" panose="02040503050406030204" pitchFamily="18" charset="0"/>
                          <a:ea typeface="Cambria Math" panose="02040503050406030204" pitchFamily="18" charset="0"/>
                        </a:rPr>
                        <m:t>↓</m:t>
                      </m:r>
                    </m:oMath>
                  </m:oMathPara>
                </a14:m>
                <a:endParaRPr lang="en-US" sz="3000" b="0" dirty="0">
                  <a:ea typeface="Cambria Math" panose="02040503050406030204" pitchFamily="18" charset="0"/>
                </a:endParaRPr>
              </a:p>
              <a:p>
                <a:endParaRPr lang="en-US" sz="30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charset="0"/>
                            </a:rPr>
                            <m:t>𝑍</m:t>
                          </m:r>
                        </m:e>
                        <m:sup>
                          <m:r>
                            <a:rPr lang="en-US" sz="3200" b="0" i="1" smtClean="0">
                              <a:latin typeface="Cambria Math" charset="0"/>
                            </a:rPr>
                            <m:t>[</m:t>
                          </m:r>
                          <m:r>
                            <a:rPr lang="en-US" sz="3200" b="0" i="1" smtClean="0">
                              <a:latin typeface="Cambria Math" panose="02040503050406030204" pitchFamily="18" charset="0"/>
                            </a:rPr>
                            <m:t>𝑙</m:t>
                          </m:r>
                          <m:r>
                            <a:rPr lang="en-US" sz="3200" b="0" i="1" smtClean="0">
                              <a:latin typeface="Cambria Math" charset="0"/>
                            </a:rPr>
                            <m:t>]</m:t>
                          </m:r>
                        </m:sup>
                      </m:sSup>
                      <m:r>
                        <a:rPr lang="en-US" sz="3200" b="0" i="1" smtClean="0">
                          <a:latin typeface="Cambria Math" charset="0"/>
                        </a:rPr>
                        <m:t>=</m:t>
                      </m:r>
                      <m:sSup>
                        <m:sSupPr>
                          <m:ctrlPr>
                            <a:rPr lang="en-US" sz="3200" b="0" i="1" smtClean="0">
                              <a:latin typeface="Cambria Math" panose="02040503050406030204" pitchFamily="18" charset="0"/>
                            </a:rPr>
                          </m:ctrlPr>
                        </m:sSupPr>
                        <m:e>
                          <m:r>
                            <a:rPr lang="en-US" sz="3200" b="0" i="1" smtClean="0">
                              <a:latin typeface="Cambria Math" charset="0"/>
                            </a:rPr>
                            <m:t>𝑊</m:t>
                          </m:r>
                        </m:e>
                        <m:sup>
                          <m:r>
                            <a:rPr lang="en-US" sz="3200" b="0" i="1" smtClean="0">
                              <a:latin typeface="Cambria Math" charset="0"/>
                            </a:rPr>
                            <m:t>[</m:t>
                          </m:r>
                          <m:r>
                            <a:rPr lang="en-US" sz="3200" b="0" i="1" smtClean="0">
                              <a:latin typeface="Cambria Math" panose="02040503050406030204" pitchFamily="18" charset="0"/>
                            </a:rPr>
                            <m:t>𝑙</m:t>
                          </m:r>
                          <m:r>
                            <a:rPr lang="en-US" sz="3200" b="0" i="1" smtClean="0">
                              <a:latin typeface="Cambria Math" charset="0"/>
                            </a:rPr>
                            <m:t>]</m:t>
                          </m:r>
                        </m:sup>
                      </m:sSup>
                      <m:sSup>
                        <m:sSupPr>
                          <m:ctrlPr>
                            <a:rPr lang="en-US" sz="3200" b="0" i="1" smtClean="0">
                              <a:latin typeface="Cambria Math" panose="02040503050406030204" pitchFamily="18" charset="0"/>
                            </a:rPr>
                          </m:ctrlPr>
                        </m:sSupPr>
                        <m:e>
                          <m:r>
                            <a:rPr lang="en-US" sz="3200" b="0" i="1" smtClean="0">
                              <a:latin typeface="Cambria Math" charset="0"/>
                            </a:rPr>
                            <m:t>𝐴</m:t>
                          </m:r>
                        </m:e>
                        <m:sup>
                          <m:r>
                            <a:rPr lang="en-US" sz="3200" b="0" i="1" smtClean="0">
                              <a:latin typeface="Cambria Math" charset="0"/>
                            </a:rPr>
                            <m:t>[</m:t>
                          </m:r>
                          <m:r>
                            <a:rPr lang="en-US" sz="3200" b="0" i="1" smtClean="0">
                              <a:latin typeface="Cambria Math" panose="02040503050406030204" pitchFamily="18" charset="0"/>
                            </a:rPr>
                            <m:t>𝑙</m:t>
                          </m:r>
                          <m:r>
                            <a:rPr lang="en-US" sz="3200" b="0" i="1" smtClean="0">
                              <a:latin typeface="Cambria Math" panose="02040503050406030204" pitchFamily="18" charset="0"/>
                            </a:rPr>
                            <m:t>−1]</m:t>
                          </m:r>
                        </m:sup>
                      </m:sSup>
                      <m:r>
                        <a:rPr lang="en-US" sz="3200" b="0" i="1" smtClean="0">
                          <a:latin typeface="Cambria Math" charset="0"/>
                        </a:rPr>
                        <m:t>+</m:t>
                      </m:r>
                      <m:sSup>
                        <m:sSupPr>
                          <m:ctrlPr>
                            <a:rPr lang="en-US" sz="3200" b="0" i="1" smtClean="0">
                              <a:latin typeface="Cambria Math" panose="02040503050406030204" pitchFamily="18" charset="0"/>
                            </a:rPr>
                          </m:ctrlPr>
                        </m:sSupPr>
                        <m:e>
                          <m:r>
                            <a:rPr lang="en-US" sz="3200" b="0" i="1" smtClean="0">
                              <a:latin typeface="Cambria Math" charset="0"/>
                            </a:rPr>
                            <m:t>𝑏</m:t>
                          </m:r>
                        </m:e>
                        <m:sup>
                          <m:r>
                            <a:rPr lang="en-US" sz="3200" b="0" i="1" smtClean="0">
                              <a:latin typeface="Cambria Math" charset="0"/>
                            </a:rPr>
                            <m:t>[</m:t>
                          </m:r>
                          <m:r>
                            <a:rPr lang="en-US" sz="3200" b="0" i="1" smtClean="0">
                              <a:latin typeface="Cambria Math" panose="02040503050406030204" pitchFamily="18" charset="0"/>
                            </a:rPr>
                            <m:t>𝑙</m:t>
                          </m:r>
                          <m:r>
                            <a:rPr lang="en-US" sz="3200" b="0" i="1" smtClean="0">
                              <a:latin typeface="Cambria Math" charset="0"/>
                            </a:rPr>
                            <m:t>]</m:t>
                          </m:r>
                        </m:sup>
                      </m:sSup>
                    </m:oMath>
                  </m:oMathPara>
                </a14:m>
                <a:endParaRPr lang="en-US" sz="3000" b="0" dirty="0">
                  <a:ea typeface="Cambria Math" panose="02040503050406030204" pitchFamily="18" charset="0"/>
                </a:endParaRPr>
              </a:p>
              <a:p>
                <a:endParaRPr lang="en-US" sz="3000" b="0" dirty="0">
                  <a:ea typeface="Cambria Math" panose="02040503050406030204" pitchFamily="18" charset="0"/>
                </a:endParaRPr>
              </a:p>
              <a:p>
                <a:pPr algn="ctr"/>
                <a:r>
                  <a:rPr lang="en-US" sz="3000" dirty="0"/>
                  <a:t>Every layer →Linear</a:t>
                </a:r>
              </a:p>
            </p:txBody>
          </p:sp>
        </mc:Choice>
        <mc:Fallback xmlns="">
          <p:sp>
            <p:nvSpPr>
              <p:cNvPr id="18" name="Rectangle 17"/>
              <p:cNvSpPr>
                <a:spLocks noRot="1" noChangeAspect="1" noMove="1" noResize="1" noEditPoints="1" noAdjustHandles="1" noChangeArrowheads="1" noChangeShapeType="1" noTextEdit="1"/>
              </p:cNvSpPr>
              <p:nvPr/>
            </p:nvSpPr>
            <p:spPr>
              <a:xfrm>
                <a:off x="5779246" y="3244334"/>
                <a:ext cx="4520597" cy="2452594"/>
              </a:xfrm>
              <a:prstGeom prst="rect">
                <a:avLst/>
              </a:prstGeom>
              <a:blipFill>
                <a:blip r:embed="rId4"/>
                <a:stretch>
                  <a:fillRect b="-67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032EA87-CFCE-41FC-907E-A80ACA12D2EB}"/>
                  </a:ext>
                </a:extLst>
              </p:cNvPr>
              <p:cNvSpPr/>
              <p:nvPr/>
            </p:nvSpPr>
            <p:spPr>
              <a:xfrm>
                <a:off x="6324901" y="1418562"/>
                <a:ext cx="5236754"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𝐽</m:t>
                      </m:r>
                      <m:d>
                        <m:dPr>
                          <m:ctrlPr>
                            <a:rPr lang="en-US" sz="2000" i="1">
                              <a:latin typeface="Cambria Math" panose="02040503050406030204" pitchFamily="18" charset="0"/>
                            </a:rPr>
                          </m:ctrlPr>
                        </m:dPr>
                        <m:e>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i="1" smtClean="0">
                              <a:latin typeface="Cambria Math" panose="02040503050406030204" pitchFamily="18" charset="0"/>
                            </a:rPr>
                            <m:t> </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m:t>
                          </m:r>
                          <m:r>
                            <a:rPr lang="en-US" sz="2000" i="1">
                              <a:latin typeface="Cambria Math" panose="02040503050406030204" pitchFamily="18" charset="0"/>
                            </a:rPr>
                            <m:t>1</m:t>
                          </m:r>
                        </m:sub>
                        <m:sup>
                          <m:r>
                            <a:rPr lang="en-US" sz="2000" i="1">
                              <a:latin typeface="Cambria Math" panose="02040503050406030204" pitchFamily="18" charset="0"/>
                            </a:rPr>
                            <m:t>𝑚</m:t>
                          </m:r>
                        </m:sup>
                        <m:e>
                          <m:r>
                            <a:rPr lang="en-US" sz="2000" i="1">
                              <a:latin typeface="Cambria Math" panose="02040503050406030204" pitchFamily="18" charset="0"/>
                              <a:ea typeface="Cambria Math" panose="02040503050406030204" pitchFamily="18" charset="0"/>
                            </a:rPr>
                            <m:t>ℒ</m:t>
                          </m:r>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nary>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2</m:t>
                          </m:r>
                          <m:r>
                            <a:rPr lang="en-US" sz="2000" i="1">
                              <a:latin typeface="Cambria Math" panose="02040503050406030204" pitchFamily="18" charset="0"/>
                            </a:rPr>
                            <m:t>𝑚</m:t>
                          </m:r>
                        </m:den>
                      </m:f>
                      <m:nary>
                        <m:naryPr>
                          <m:chr m:val="∑"/>
                          <m:ctrlPr>
                            <a:rPr lang="pt-BR" sz="2000" i="1">
                              <a:latin typeface="Cambria Math" panose="02040503050406030204" pitchFamily="18" charset="0"/>
                            </a:rPr>
                          </m:ctrlPr>
                        </m:naryPr>
                        <m:sub>
                          <m:r>
                            <a:rPr lang="en-US" sz="2000" b="0" i="1" smtClean="0">
                              <a:latin typeface="Cambria Math" panose="02040503050406030204" pitchFamily="18" charset="0"/>
                            </a:rPr>
                            <m:t>𝑙</m:t>
                          </m:r>
                          <m:r>
                            <a:rPr lang="pt-BR" sz="2000" i="1">
                              <a:latin typeface="Cambria Math" panose="02040503050406030204" pitchFamily="18" charset="0"/>
                            </a:rPr>
                            <m:t>=</m:t>
                          </m:r>
                          <m:r>
                            <a:rPr lang="en-US" sz="2000" i="1">
                              <a:latin typeface="Cambria Math" panose="02040503050406030204" pitchFamily="18" charset="0"/>
                            </a:rPr>
                            <m:t>1</m:t>
                          </m:r>
                        </m:sub>
                        <m:sup>
                          <m:r>
                            <a:rPr lang="en-US" sz="2000" b="0" i="1" smtClean="0">
                              <a:latin typeface="Cambria Math" panose="02040503050406030204" pitchFamily="18" charset="0"/>
                            </a:rPr>
                            <m:t>𝐿</m:t>
                          </m:r>
                        </m:sup>
                        <m:e>
                          <m:sSubSup>
                            <m:sSubSupPr>
                              <m:ctrlPr>
                                <a:rPr lang="en-US" sz="2000" i="1" smtClean="0">
                                  <a:latin typeface="Cambria Math" panose="02040503050406030204" pitchFamily="18" charset="0"/>
                                </a:rPr>
                              </m:ctrlPr>
                            </m:sSubSupPr>
                            <m:e>
                              <m:d>
                                <m:dPr>
                                  <m:begChr m:val="‖"/>
                                  <m:endChr m:val="‖"/>
                                  <m:ctrlPr>
                                    <a:rPr lang="en-US" sz="2000" i="1" smtClean="0">
                                      <a:latin typeface="Cambria Math" panose="02040503050406030204" pitchFamily="18" charset="0"/>
                                    </a:rPr>
                                  </m:ctrlPr>
                                </m:dPr>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sup>
                                  </m:sSup>
                                </m:e>
                              </m:d>
                            </m:e>
                            <m:sub>
                              <m:r>
                                <a:rPr lang="en-US" sz="2000" b="0" i="1" smtClean="0">
                                  <a:latin typeface="Cambria Math" panose="02040503050406030204" pitchFamily="18" charset="0"/>
                                </a:rPr>
                                <m:t>𝐹</m:t>
                              </m:r>
                            </m:sub>
                            <m:sup>
                              <m:r>
                                <a:rPr lang="en-US" sz="2000" b="0" i="1" smtClean="0">
                                  <a:latin typeface="Cambria Math" panose="02040503050406030204" pitchFamily="18" charset="0"/>
                                </a:rPr>
                                <m:t>2</m:t>
                              </m:r>
                            </m:sup>
                          </m:sSubSup>
                        </m:e>
                      </m:nary>
                    </m:oMath>
                  </m:oMathPara>
                </a14:m>
                <a:endParaRPr lang="en-US" sz="2000" dirty="0">
                  <a:ea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A032EA87-CFCE-41FC-907E-A80ACA12D2EB}"/>
                  </a:ext>
                </a:extLst>
              </p:cNvPr>
              <p:cNvSpPr>
                <a:spLocks noRot="1" noChangeAspect="1" noMove="1" noResize="1" noEditPoints="1" noAdjustHandles="1" noChangeArrowheads="1" noChangeShapeType="1" noTextEdit="1"/>
              </p:cNvSpPr>
              <p:nvPr/>
            </p:nvSpPr>
            <p:spPr>
              <a:xfrm>
                <a:off x="6324901" y="1418562"/>
                <a:ext cx="5236754" cy="95782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45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regularization</a:t>
            </a:r>
          </a:p>
        </p:txBody>
      </p:sp>
      <p:grpSp>
        <p:nvGrpSpPr>
          <p:cNvPr id="480" name="Group 479"/>
          <p:cNvGrpSpPr/>
          <p:nvPr/>
        </p:nvGrpSpPr>
        <p:grpSpPr>
          <a:xfrm>
            <a:off x="413985" y="2415406"/>
            <a:ext cx="5263368" cy="3080230"/>
            <a:chOff x="232268" y="1001512"/>
            <a:chExt cx="4246425" cy="2181529"/>
          </a:xfrm>
        </p:grpSpPr>
        <mc:AlternateContent xmlns:mc="http://schemas.openxmlformats.org/markup-compatibility/2006" xmlns:a14="http://schemas.microsoft.com/office/drawing/2010/main">
          <mc:Choice Requires="a14">
            <p:sp>
              <p:nvSpPr>
                <p:cNvPr id="5" name="TextBox 4"/>
                <p:cNvSpPr txBox="1"/>
                <p:nvPr/>
              </p:nvSpPr>
              <p:spPr>
                <a:xfrm>
                  <a:off x="232268" y="1001512"/>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32268" y="1001512"/>
                  <a:ext cx="548640" cy="64008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2268" y="1515329"/>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32268" y="1515329"/>
                  <a:ext cx="548640" cy="640080"/>
                </a:xfrm>
                <a:prstGeom prst="rect">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2847055"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p:cNvSpPr/>
            <p:nvPr/>
          </p:nvSpPr>
          <p:spPr>
            <a:xfrm>
              <a:off x="2847055"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9"/>
            <p:cNvSpPr/>
            <p:nvPr/>
          </p:nvSpPr>
          <p:spPr>
            <a:xfrm>
              <a:off x="2847055"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10"/>
            <p:cNvSpPr/>
            <p:nvPr/>
          </p:nvSpPr>
          <p:spPr>
            <a:xfrm>
              <a:off x="1427206"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p:cNvSpPr/>
            <p:nvPr/>
          </p:nvSpPr>
          <p:spPr>
            <a:xfrm>
              <a:off x="1427206"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p:cNvSpPr/>
            <p:nvPr/>
          </p:nvSpPr>
          <p:spPr>
            <a:xfrm>
              <a:off x="1424533"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p:cNvSpPr/>
            <p:nvPr/>
          </p:nvSpPr>
          <p:spPr>
            <a:xfrm>
              <a:off x="3530033" y="1945340"/>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6" name="TextBox 15"/>
                <p:cNvSpPr txBox="1"/>
                <p:nvPr/>
              </p:nvSpPr>
              <p:spPr>
                <a:xfrm>
                  <a:off x="4178806" y="1873588"/>
                  <a:ext cx="299887" cy="354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178806" y="1873588"/>
                  <a:ext cx="299887" cy="354131"/>
                </a:xfrm>
                <a:prstGeom prst="rect">
                  <a:avLst/>
                </a:prstGeom>
                <a:blipFill rotWithShape="0">
                  <a:blip r:embed="rId4"/>
                  <a:stretch>
                    <a:fillRect/>
                  </a:stretch>
                </a:blipFill>
              </p:spPr>
              <p:txBody>
                <a:bodyPr/>
                <a:lstStyle/>
                <a:p>
                  <a:r>
                    <a:rPr lang="en-US">
                      <a:noFill/>
                    </a:rPr>
                    <a:t> </a:t>
                  </a:r>
                </a:p>
              </p:txBody>
            </p:sp>
          </mc:Fallback>
        </mc:AlternateContent>
        <p:sp>
          <p:nvSpPr>
            <p:cNvPr id="17" name="Oval 16"/>
            <p:cNvSpPr/>
            <p:nvPr/>
          </p:nvSpPr>
          <p:spPr>
            <a:xfrm>
              <a:off x="2139198" y="1736134"/>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Oval 17"/>
            <p:cNvSpPr/>
            <p:nvPr/>
          </p:nvSpPr>
          <p:spPr>
            <a:xfrm>
              <a:off x="2137130" y="2271618"/>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Oval 18"/>
            <p:cNvSpPr/>
            <p:nvPr/>
          </p:nvSpPr>
          <p:spPr>
            <a:xfrm>
              <a:off x="2139198" y="1221926"/>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50" name="Straight Arrow Connector 49"/>
            <p:cNvCxnSpPr>
              <a:stCxn id="15" idx="6"/>
              <a:endCxn id="16" idx="1"/>
            </p:cNvCxnSpPr>
            <p:nvPr/>
          </p:nvCxnSpPr>
          <p:spPr>
            <a:xfrm>
              <a:off x="3750509" y="2044967"/>
              <a:ext cx="428297" cy="56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16" name="Oval 215"/>
            <p:cNvSpPr/>
            <p:nvPr/>
          </p:nvSpPr>
          <p:spPr>
            <a:xfrm>
              <a:off x="2847055"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7" name="Oval 216"/>
            <p:cNvSpPr/>
            <p:nvPr/>
          </p:nvSpPr>
          <p:spPr>
            <a:xfrm>
              <a:off x="1459494"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8" name="Oval 217"/>
            <p:cNvSpPr/>
            <p:nvPr/>
          </p:nvSpPr>
          <p:spPr>
            <a:xfrm>
              <a:off x="2139198" y="2764549"/>
              <a:ext cx="220476" cy="1992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9" name="TextBox 218"/>
                <p:cNvSpPr txBox="1"/>
                <p:nvPr/>
              </p:nvSpPr>
              <p:spPr>
                <a:xfrm>
                  <a:off x="232268" y="2542961"/>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4</m:t>
                            </m:r>
                          </m:sub>
                        </m:sSub>
                      </m:oMath>
                    </m:oMathPara>
                  </a14:m>
                  <a:endParaRPr lang="en-US" sz="2000" dirty="0"/>
                </a:p>
              </p:txBody>
            </p:sp>
          </mc:Choice>
          <mc:Fallback xmlns="">
            <p:sp>
              <p:nvSpPr>
                <p:cNvPr id="219" name="TextBox 218"/>
                <p:cNvSpPr txBox="1">
                  <a:spLocks noRot="1" noChangeAspect="1" noMove="1" noResize="1" noEditPoints="1" noAdjustHandles="1" noChangeArrowheads="1" noChangeShapeType="1" noTextEdit="1"/>
                </p:cNvSpPr>
                <p:nvPr/>
              </p:nvSpPr>
              <p:spPr>
                <a:xfrm>
                  <a:off x="232268" y="2542961"/>
                  <a:ext cx="548640" cy="64008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TextBox 222"/>
                <p:cNvSpPr txBox="1"/>
                <p:nvPr/>
              </p:nvSpPr>
              <p:spPr>
                <a:xfrm>
                  <a:off x="232268" y="2029145"/>
                  <a:ext cx="548640" cy="6400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223" name="TextBox 222"/>
                <p:cNvSpPr txBox="1">
                  <a:spLocks noRot="1" noChangeAspect="1" noMove="1" noResize="1" noEditPoints="1" noAdjustHandles="1" noChangeArrowheads="1" noChangeShapeType="1" noTextEdit="1"/>
                </p:cNvSpPr>
                <p:nvPr/>
              </p:nvSpPr>
              <p:spPr>
                <a:xfrm>
                  <a:off x="232268" y="2029145"/>
                  <a:ext cx="548640" cy="640080"/>
                </a:xfrm>
                <a:prstGeom prst="rect">
                  <a:avLst/>
                </a:prstGeom>
                <a:blipFill rotWithShape="0">
                  <a:blip r:embed="rId6"/>
                  <a:stretch>
                    <a:fillRect/>
                  </a:stretch>
                </a:blipFill>
              </p:spPr>
              <p:txBody>
                <a:bodyPr/>
                <a:lstStyle/>
                <a:p>
                  <a:r>
                    <a:rPr lang="en-US">
                      <a:noFill/>
                    </a:rPr>
                    <a:t> </a:t>
                  </a:r>
                </a:p>
              </p:txBody>
            </p:sp>
          </mc:Fallback>
        </mc:AlternateContent>
        <p:cxnSp>
          <p:nvCxnSpPr>
            <p:cNvPr id="224" name="Straight Arrow Connector 223"/>
            <p:cNvCxnSpPr>
              <a:stCxn id="216" idx="6"/>
              <a:endCxn id="15" idx="2"/>
            </p:cNvCxnSpPr>
            <p:nvPr/>
          </p:nvCxnSpPr>
          <p:spPr>
            <a:xfrm flipV="1">
              <a:off x="3067531" y="2044967"/>
              <a:ext cx="462502" cy="819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0" idx="6"/>
              <a:endCxn id="15" idx="2"/>
            </p:cNvCxnSpPr>
            <p:nvPr/>
          </p:nvCxnSpPr>
          <p:spPr>
            <a:xfrm flipV="1">
              <a:off x="3067531" y="2044967"/>
              <a:ext cx="462502" cy="3262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a:stCxn id="9" idx="6"/>
              <a:endCxn id="15" idx="2"/>
            </p:cNvCxnSpPr>
            <p:nvPr/>
          </p:nvCxnSpPr>
          <p:spPr>
            <a:xfrm>
              <a:off x="3067531" y="1835761"/>
              <a:ext cx="462502" cy="20920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8" idx="6"/>
              <a:endCxn id="15" idx="2"/>
            </p:cNvCxnSpPr>
            <p:nvPr/>
          </p:nvCxnSpPr>
          <p:spPr>
            <a:xfrm>
              <a:off x="3067531" y="1321553"/>
              <a:ext cx="462502" cy="7234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a:stCxn id="218" idx="6"/>
              <a:endCxn id="216" idx="2"/>
            </p:cNvCxnSpPr>
            <p:nvPr/>
          </p:nvCxnSpPr>
          <p:spPr>
            <a:xfrm>
              <a:off x="2359674" y="2864176"/>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18" idx="6"/>
              <a:endCxn id="216" idx="2"/>
            </p:cNvCxnSpPr>
            <p:nvPr/>
          </p:nvCxnSpPr>
          <p:spPr>
            <a:xfrm>
              <a:off x="2357606" y="2371245"/>
              <a:ext cx="489449"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17" idx="6"/>
              <a:endCxn id="216" idx="2"/>
            </p:cNvCxnSpPr>
            <p:nvPr/>
          </p:nvCxnSpPr>
          <p:spPr>
            <a:xfrm>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19" idx="6"/>
              <a:endCxn id="216" idx="2"/>
            </p:cNvCxnSpPr>
            <p:nvPr/>
          </p:nvCxnSpPr>
          <p:spPr>
            <a:xfrm>
              <a:off x="2359674" y="1321553"/>
              <a:ext cx="487381"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a:stCxn id="19" idx="6"/>
              <a:endCxn id="10" idx="2"/>
            </p:cNvCxnSpPr>
            <p:nvPr/>
          </p:nvCxnSpPr>
          <p:spPr>
            <a:xfrm>
              <a:off x="2359674" y="1321553"/>
              <a:ext cx="48738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17" idx="6"/>
              <a:endCxn id="10" idx="2"/>
            </p:cNvCxnSpPr>
            <p:nvPr/>
          </p:nvCxnSpPr>
          <p:spPr>
            <a:xfrm>
              <a:off x="2359674" y="1835761"/>
              <a:ext cx="487381"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18" idx="6"/>
              <a:endCxn id="10" idx="2"/>
            </p:cNvCxnSpPr>
            <p:nvPr/>
          </p:nvCxnSpPr>
          <p:spPr>
            <a:xfrm>
              <a:off x="2357606" y="2371245"/>
              <a:ext cx="48944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18" idx="6"/>
              <a:endCxn id="10" idx="2"/>
            </p:cNvCxnSpPr>
            <p:nvPr/>
          </p:nvCxnSpPr>
          <p:spPr>
            <a:xfrm flipV="1">
              <a:off x="2359674" y="2371245"/>
              <a:ext cx="487381"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a:stCxn id="218" idx="6"/>
              <a:endCxn id="9" idx="2"/>
            </p:cNvCxnSpPr>
            <p:nvPr/>
          </p:nvCxnSpPr>
          <p:spPr>
            <a:xfrm flipV="1">
              <a:off x="2359674" y="1835761"/>
              <a:ext cx="487381"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a:stCxn id="218" idx="6"/>
              <a:endCxn id="8" idx="2"/>
            </p:cNvCxnSpPr>
            <p:nvPr/>
          </p:nvCxnSpPr>
          <p:spPr>
            <a:xfrm flipV="1">
              <a:off x="2359674" y="1321553"/>
              <a:ext cx="487381"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18" idx="6"/>
              <a:endCxn id="9" idx="2"/>
            </p:cNvCxnSpPr>
            <p:nvPr/>
          </p:nvCxnSpPr>
          <p:spPr>
            <a:xfrm flipV="1">
              <a:off x="2357606" y="1835761"/>
              <a:ext cx="489449"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stCxn id="17" idx="6"/>
              <a:endCxn id="8" idx="2"/>
            </p:cNvCxnSpPr>
            <p:nvPr/>
          </p:nvCxnSpPr>
          <p:spPr>
            <a:xfrm flipV="1">
              <a:off x="2359674" y="1321553"/>
              <a:ext cx="487381"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17" idx="6"/>
              <a:endCxn id="9" idx="2"/>
            </p:cNvCxnSpPr>
            <p:nvPr/>
          </p:nvCxnSpPr>
          <p:spPr>
            <a:xfrm>
              <a:off x="2359674" y="1835761"/>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18" idx="6"/>
              <a:endCxn id="8" idx="2"/>
            </p:cNvCxnSpPr>
            <p:nvPr/>
          </p:nvCxnSpPr>
          <p:spPr>
            <a:xfrm flipV="1">
              <a:off x="2357606" y="1321553"/>
              <a:ext cx="489449"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19" idx="6"/>
              <a:endCxn id="9" idx="2"/>
            </p:cNvCxnSpPr>
            <p:nvPr/>
          </p:nvCxnSpPr>
          <p:spPr>
            <a:xfrm>
              <a:off x="2359674" y="1321553"/>
              <a:ext cx="487381"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a:stCxn id="19" idx="6"/>
              <a:endCxn id="8" idx="2"/>
            </p:cNvCxnSpPr>
            <p:nvPr/>
          </p:nvCxnSpPr>
          <p:spPr>
            <a:xfrm>
              <a:off x="2359674" y="1321553"/>
              <a:ext cx="487381"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stCxn id="13" idx="6"/>
              <a:endCxn id="17" idx="2"/>
            </p:cNvCxnSpPr>
            <p:nvPr/>
          </p:nvCxnSpPr>
          <p:spPr>
            <a:xfrm>
              <a:off x="1645009" y="1321553"/>
              <a:ext cx="494189"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11" idx="6"/>
              <a:endCxn id="17" idx="2"/>
            </p:cNvCxnSpPr>
            <p:nvPr/>
          </p:nvCxnSpPr>
          <p:spPr>
            <a:xfrm>
              <a:off x="1647682" y="1835761"/>
              <a:ext cx="49151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11" idx="6"/>
              <a:endCxn id="19" idx="2"/>
            </p:cNvCxnSpPr>
            <p:nvPr/>
          </p:nvCxnSpPr>
          <p:spPr>
            <a:xfrm flipV="1">
              <a:off x="1647682" y="1321553"/>
              <a:ext cx="491516" cy="5142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a:stCxn id="13" idx="6"/>
              <a:endCxn id="18" idx="2"/>
            </p:cNvCxnSpPr>
            <p:nvPr/>
          </p:nvCxnSpPr>
          <p:spPr>
            <a:xfrm>
              <a:off x="1645009" y="1321553"/>
              <a:ext cx="492121"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11" idx="6"/>
              <a:endCxn id="218" idx="2"/>
            </p:cNvCxnSpPr>
            <p:nvPr/>
          </p:nvCxnSpPr>
          <p:spPr>
            <a:xfrm>
              <a:off x="1647682" y="1835761"/>
              <a:ext cx="491516"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217" idx="6"/>
              <a:endCxn id="218" idx="2"/>
            </p:cNvCxnSpPr>
            <p:nvPr/>
          </p:nvCxnSpPr>
          <p:spPr>
            <a:xfrm>
              <a:off x="1679970" y="2864176"/>
              <a:ext cx="45922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a:stCxn id="12" idx="6"/>
              <a:endCxn id="218" idx="2"/>
            </p:cNvCxnSpPr>
            <p:nvPr/>
          </p:nvCxnSpPr>
          <p:spPr>
            <a:xfrm>
              <a:off x="1647682" y="2371245"/>
              <a:ext cx="491516"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3" name="Straight Arrow Connector 312"/>
            <p:cNvCxnSpPr>
              <a:stCxn id="217" idx="6"/>
              <a:endCxn id="18" idx="2"/>
            </p:cNvCxnSpPr>
            <p:nvPr/>
          </p:nvCxnSpPr>
          <p:spPr>
            <a:xfrm flipV="1">
              <a:off x="1679970" y="2371245"/>
              <a:ext cx="457160" cy="4929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217" idx="6"/>
              <a:endCxn id="17" idx="2"/>
            </p:cNvCxnSpPr>
            <p:nvPr/>
          </p:nvCxnSpPr>
          <p:spPr>
            <a:xfrm flipV="1">
              <a:off x="1679970" y="1835761"/>
              <a:ext cx="459228" cy="10284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a:stCxn id="217" idx="6"/>
              <a:endCxn id="19" idx="2"/>
            </p:cNvCxnSpPr>
            <p:nvPr/>
          </p:nvCxnSpPr>
          <p:spPr>
            <a:xfrm flipV="1">
              <a:off x="1679970" y="1321553"/>
              <a:ext cx="459228"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a:stCxn id="12" idx="6"/>
              <a:endCxn id="19" idx="2"/>
            </p:cNvCxnSpPr>
            <p:nvPr/>
          </p:nvCxnSpPr>
          <p:spPr>
            <a:xfrm flipV="1">
              <a:off x="1647682" y="1321553"/>
              <a:ext cx="491516" cy="10496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a:stCxn id="12" idx="6"/>
              <a:endCxn id="17" idx="2"/>
            </p:cNvCxnSpPr>
            <p:nvPr/>
          </p:nvCxnSpPr>
          <p:spPr>
            <a:xfrm flipV="1">
              <a:off x="1647682" y="1835761"/>
              <a:ext cx="491516"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a:stCxn id="12" idx="6"/>
              <a:endCxn id="18" idx="2"/>
            </p:cNvCxnSpPr>
            <p:nvPr/>
          </p:nvCxnSpPr>
          <p:spPr>
            <a:xfrm>
              <a:off x="1647682" y="2371245"/>
              <a:ext cx="48944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a:stCxn id="11" idx="6"/>
              <a:endCxn id="18" idx="2"/>
            </p:cNvCxnSpPr>
            <p:nvPr/>
          </p:nvCxnSpPr>
          <p:spPr>
            <a:xfrm>
              <a:off x="1647682" y="1835761"/>
              <a:ext cx="489448" cy="5354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a:stCxn id="13" idx="6"/>
              <a:endCxn id="19" idx="2"/>
            </p:cNvCxnSpPr>
            <p:nvPr/>
          </p:nvCxnSpPr>
          <p:spPr>
            <a:xfrm>
              <a:off x="1645009" y="1321553"/>
              <a:ext cx="49418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a:stCxn id="13" idx="6"/>
              <a:endCxn id="218" idx="2"/>
            </p:cNvCxnSpPr>
            <p:nvPr/>
          </p:nvCxnSpPr>
          <p:spPr>
            <a:xfrm>
              <a:off x="1645009" y="1321553"/>
              <a:ext cx="494189" cy="15426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219" idx="3"/>
              <a:endCxn id="217" idx="2"/>
            </p:cNvCxnSpPr>
            <p:nvPr/>
          </p:nvCxnSpPr>
          <p:spPr>
            <a:xfrm>
              <a:off x="780908" y="2863001"/>
              <a:ext cx="678586" cy="11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19" idx="3"/>
              <a:endCxn id="12" idx="2"/>
            </p:cNvCxnSpPr>
            <p:nvPr/>
          </p:nvCxnSpPr>
          <p:spPr>
            <a:xfrm flipV="1">
              <a:off x="780908" y="2371245"/>
              <a:ext cx="646298" cy="49175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19" idx="3"/>
              <a:endCxn id="11" idx="2"/>
            </p:cNvCxnSpPr>
            <p:nvPr/>
          </p:nvCxnSpPr>
          <p:spPr>
            <a:xfrm flipV="1">
              <a:off x="780908" y="1835761"/>
              <a:ext cx="646298" cy="10272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0" name="Straight Arrow Connector 349"/>
            <p:cNvCxnSpPr>
              <a:stCxn id="219" idx="3"/>
              <a:endCxn id="13" idx="2"/>
            </p:cNvCxnSpPr>
            <p:nvPr/>
          </p:nvCxnSpPr>
          <p:spPr>
            <a:xfrm flipV="1">
              <a:off x="780908" y="1321553"/>
              <a:ext cx="643625" cy="15414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stCxn id="223" idx="3"/>
              <a:endCxn id="12" idx="2"/>
            </p:cNvCxnSpPr>
            <p:nvPr/>
          </p:nvCxnSpPr>
          <p:spPr>
            <a:xfrm>
              <a:off x="780908" y="2349185"/>
              <a:ext cx="646298" cy="220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a:stCxn id="223" idx="3"/>
              <a:endCxn id="13" idx="2"/>
            </p:cNvCxnSpPr>
            <p:nvPr/>
          </p:nvCxnSpPr>
          <p:spPr>
            <a:xfrm flipV="1">
              <a:off x="780908" y="1321554"/>
              <a:ext cx="643625" cy="10276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a:stCxn id="223" idx="3"/>
              <a:endCxn id="11" idx="2"/>
            </p:cNvCxnSpPr>
            <p:nvPr/>
          </p:nvCxnSpPr>
          <p:spPr>
            <a:xfrm flipV="1">
              <a:off x="780908" y="1835761"/>
              <a:ext cx="646298" cy="5134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a:stCxn id="223" idx="3"/>
              <a:endCxn id="217" idx="2"/>
            </p:cNvCxnSpPr>
            <p:nvPr/>
          </p:nvCxnSpPr>
          <p:spPr>
            <a:xfrm>
              <a:off x="780908" y="2349185"/>
              <a:ext cx="678587" cy="5149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7" name="Straight Arrow Connector 366"/>
            <p:cNvCxnSpPr>
              <a:stCxn id="6" idx="3"/>
              <a:endCxn id="217" idx="2"/>
            </p:cNvCxnSpPr>
            <p:nvPr/>
          </p:nvCxnSpPr>
          <p:spPr>
            <a:xfrm>
              <a:off x="780908" y="1835370"/>
              <a:ext cx="678587" cy="10288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0" name="Straight Arrow Connector 369"/>
            <p:cNvCxnSpPr>
              <a:stCxn id="6" idx="3"/>
              <a:endCxn id="12" idx="3"/>
            </p:cNvCxnSpPr>
            <p:nvPr/>
          </p:nvCxnSpPr>
          <p:spPr>
            <a:xfrm>
              <a:off x="780908" y="1835370"/>
              <a:ext cx="678586" cy="6063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a:stCxn id="6" idx="3"/>
              <a:endCxn id="11" idx="2"/>
            </p:cNvCxnSpPr>
            <p:nvPr/>
          </p:nvCxnSpPr>
          <p:spPr>
            <a:xfrm>
              <a:off x="780908" y="1835370"/>
              <a:ext cx="646298" cy="3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a:stCxn id="6" idx="3"/>
              <a:endCxn id="13" idx="2"/>
            </p:cNvCxnSpPr>
            <p:nvPr/>
          </p:nvCxnSpPr>
          <p:spPr>
            <a:xfrm flipV="1">
              <a:off x="780908" y="1321554"/>
              <a:ext cx="643625" cy="51381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a:stCxn id="5" idx="3"/>
              <a:endCxn id="13" idx="2"/>
            </p:cNvCxnSpPr>
            <p:nvPr/>
          </p:nvCxnSpPr>
          <p:spPr>
            <a:xfrm>
              <a:off x="780908" y="1321552"/>
              <a:ext cx="64362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2" name="Straight Arrow Connector 381"/>
            <p:cNvCxnSpPr>
              <a:stCxn id="5" idx="3"/>
              <a:endCxn id="11" idx="2"/>
            </p:cNvCxnSpPr>
            <p:nvPr/>
          </p:nvCxnSpPr>
          <p:spPr>
            <a:xfrm>
              <a:off x="780908" y="1321552"/>
              <a:ext cx="646298" cy="5142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5" name="Straight Arrow Connector 384"/>
            <p:cNvCxnSpPr>
              <a:stCxn id="5" idx="3"/>
              <a:endCxn id="12" idx="2"/>
            </p:cNvCxnSpPr>
            <p:nvPr/>
          </p:nvCxnSpPr>
          <p:spPr>
            <a:xfrm>
              <a:off x="780908" y="1321552"/>
              <a:ext cx="646298" cy="104969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a:stCxn id="5" idx="3"/>
              <a:endCxn id="217" idx="2"/>
            </p:cNvCxnSpPr>
            <p:nvPr/>
          </p:nvCxnSpPr>
          <p:spPr>
            <a:xfrm>
              <a:off x="780908" y="1321552"/>
              <a:ext cx="678587" cy="15426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6" name="TextBox 485"/>
              <p:cNvSpPr txBox="1"/>
              <p:nvPr/>
            </p:nvSpPr>
            <p:spPr>
              <a:xfrm>
                <a:off x="6780069" y="2415406"/>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486" name="TextBox 485"/>
              <p:cNvSpPr txBox="1">
                <a:spLocks noRot="1" noChangeAspect="1" noMove="1" noResize="1" noEditPoints="1" noAdjustHandles="1" noChangeArrowheads="1" noChangeShapeType="1" noTextEdit="1"/>
              </p:cNvSpPr>
              <p:nvPr/>
            </p:nvSpPr>
            <p:spPr>
              <a:xfrm>
                <a:off x="6780069" y="2415406"/>
                <a:ext cx="680029" cy="90376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7" name="TextBox 486"/>
              <p:cNvSpPr txBox="1"/>
              <p:nvPr/>
            </p:nvSpPr>
            <p:spPr>
              <a:xfrm>
                <a:off x="6780069" y="3140895"/>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487" name="TextBox 486"/>
              <p:cNvSpPr txBox="1">
                <a:spLocks noRot="1" noChangeAspect="1" noMove="1" noResize="1" noEditPoints="1" noAdjustHandles="1" noChangeArrowheads="1" noChangeShapeType="1" noTextEdit="1"/>
              </p:cNvSpPr>
              <p:nvPr/>
            </p:nvSpPr>
            <p:spPr>
              <a:xfrm>
                <a:off x="6780069" y="3140895"/>
                <a:ext cx="680029" cy="903767"/>
              </a:xfrm>
              <a:prstGeom prst="rect">
                <a:avLst/>
              </a:prstGeom>
              <a:blipFill rotWithShape="0">
                <a:blip r:embed="rId8"/>
                <a:stretch>
                  <a:fillRect/>
                </a:stretch>
              </a:blipFill>
            </p:spPr>
            <p:txBody>
              <a:bodyPr/>
              <a:lstStyle/>
              <a:p>
                <a:r>
                  <a:rPr lang="en-US">
                    <a:noFill/>
                  </a:rPr>
                  <a:t> </a:t>
                </a:r>
              </a:p>
            </p:txBody>
          </p:sp>
        </mc:Fallback>
      </mc:AlternateContent>
      <p:sp>
        <p:nvSpPr>
          <p:cNvPr id="488" name="Oval 487"/>
          <p:cNvSpPr/>
          <p:nvPr/>
        </p:nvSpPr>
        <p:spPr>
          <a:xfrm>
            <a:off x="10021051" y="272662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9" name="Oval 488"/>
          <p:cNvSpPr/>
          <p:nvPr/>
        </p:nvSpPr>
        <p:spPr>
          <a:xfrm>
            <a:off x="10021051" y="345266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0" name="Oval 489"/>
          <p:cNvSpPr/>
          <p:nvPr/>
        </p:nvSpPr>
        <p:spPr>
          <a:xfrm>
            <a:off x="10021051" y="420874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1" name="Oval 490"/>
          <p:cNvSpPr/>
          <p:nvPr/>
        </p:nvSpPr>
        <p:spPr>
          <a:xfrm>
            <a:off x="8261173" y="345266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2" name="Oval 491"/>
          <p:cNvSpPr/>
          <p:nvPr/>
        </p:nvSpPr>
        <p:spPr>
          <a:xfrm>
            <a:off x="8261173" y="420874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3" name="Oval 492"/>
          <p:cNvSpPr/>
          <p:nvPr/>
        </p:nvSpPr>
        <p:spPr>
          <a:xfrm>
            <a:off x="8257860" y="272662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4" name="Oval 493"/>
          <p:cNvSpPr/>
          <p:nvPr/>
        </p:nvSpPr>
        <p:spPr>
          <a:xfrm>
            <a:off x="10867590" y="3748053"/>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495" name="TextBox 494"/>
              <p:cNvSpPr txBox="1"/>
              <p:nvPr/>
            </p:nvSpPr>
            <p:spPr>
              <a:xfrm>
                <a:off x="11671732" y="3646742"/>
                <a:ext cx="371705" cy="500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495" name="TextBox 494"/>
              <p:cNvSpPr txBox="1">
                <a:spLocks noRot="1" noChangeAspect="1" noMove="1" noResize="1" noEditPoints="1" noAdjustHandles="1" noChangeArrowheads="1" noChangeShapeType="1" noTextEdit="1"/>
              </p:cNvSpPr>
              <p:nvPr/>
            </p:nvSpPr>
            <p:spPr>
              <a:xfrm>
                <a:off x="11671732" y="3646742"/>
                <a:ext cx="371705" cy="500019"/>
              </a:xfrm>
              <a:prstGeom prst="rect">
                <a:avLst/>
              </a:prstGeom>
              <a:blipFill rotWithShape="0">
                <a:blip r:embed="rId9"/>
                <a:stretch>
                  <a:fillRect/>
                </a:stretch>
              </a:blipFill>
            </p:spPr>
            <p:txBody>
              <a:bodyPr/>
              <a:lstStyle/>
              <a:p>
                <a:r>
                  <a:rPr lang="en-US">
                    <a:noFill/>
                  </a:rPr>
                  <a:t> </a:t>
                </a:r>
              </a:p>
            </p:txBody>
          </p:sp>
        </mc:Fallback>
      </mc:AlternateContent>
      <p:sp>
        <p:nvSpPr>
          <p:cNvPr id="496" name="Oval 495"/>
          <p:cNvSpPr/>
          <p:nvPr/>
        </p:nvSpPr>
        <p:spPr>
          <a:xfrm>
            <a:off x="9143675" y="345266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7" name="Oval 496"/>
          <p:cNvSpPr/>
          <p:nvPr/>
        </p:nvSpPr>
        <p:spPr>
          <a:xfrm>
            <a:off x="9141111" y="420874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98" name="Oval 497"/>
          <p:cNvSpPr/>
          <p:nvPr/>
        </p:nvSpPr>
        <p:spPr>
          <a:xfrm>
            <a:off x="9143675" y="272662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99" name="Straight Arrow Connector 498"/>
          <p:cNvCxnSpPr>
            <a:stCxn id="498" idx="6"/>
            <a:endCxn id="499" idx="1"/>
          </p:cNvCxnSpPr>
          <p:nvPr/>
        </p:nvCxnSpPr>
        <p:spPr>
          <a:xfrm>
            <a:off x="11140866" y="3888722"/>
            <a:ext cx="530866" cy="80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500" name="Oval 499"/>
          <p:cNvSpPr/>
          <p:nvPr/>
        </p:nvSpPr>
        <p:spPr>
          <a:xfrm>
            <a:off x="10021051" y="490474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1" name="Oval 500"/>
          <p:cNvSpPr/>
          <p:nvPr/>
        </p:nvSpPr>
        <p:spPr>
          <a:xfrm>
            <a:off x="8301194" y="490474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2" name="Oval 501"/>
          <p:cNvSpPr/>
          <p:nvPr/>
        </p:nvSpPr>
        <p:spPr>
          <a:xfrm>
            <a:off x="9143675" y="490474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503" name="TextBox 502"/>
              <p:cNvSpPr txBox="1"/>
              <p:nvPr/>
            </p:nvSpPr>
            <p:spPr>
              <a:xfrm>
                <a:off x="6780069" y="4591869"/>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4</m:t>
                          </m:r>
                        </m:sub>
                      </m:sSub>
                    </m:oMath>
                  </m:oMathPara>
                </a14:m>
                <a:endParaRPr lang="en-US" sz="2000" dirty="0"/>
              </a:p>
            </p:txBody>
          </p:sp>
        </mc:Choice>
        <mc:Fallback xmlns="">
          <p:sp>
            <p:nvSpPr>
              <p:cNvPr id="503" name="TextBox 502"/>
              <p:cNvSpPr txBox="1">
                <a:spLocks noRot="1" noChangeAspect="1" noMove="1" noResize="1" noEditPoints="1" noAdjustHandles="1" noChangeArrowheads="1" noChangeShapeType="1" noTextEdit="1"/>
              </p:cNvSpPr>
              <p:nvPr/>
            </p:nvSpPr>
            <p:spPr>
              <a:xfrm>
                <a:off x="6780069" y="4591869"/>
                <a:ext cx="680029" cy="903767"/>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4" name="TextBox 503"/>
              <p:cNvSpPr txBox="1"/>
              <p:nvPr/>
            </p:nvSpPr>
            <p:spPr>
              <a:xfrm>
                <a:off x="6780069" y="3866382"/>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504" name="TextBox 503"/>
              <p:cNvSpPr txBox="1">
                <a:spLocks noRot="1" noChangeAspect="1" noMove="1" noResize="1" noEditPoints="1" noAdjustHandles="1" noChangeArrowheads="1" noChangeShapeType="1" noTextEdit="1"/>
              </p:cNvSpPr>
              <p:nvPr/>
            </p:nvSpPr>
            <p:spPr>
              <a:xfrm>
                <a:off x="6780069" y="3866382"/>
                <a:ext cx="680029" cy="903767"/>
              </a:xfrm>
              <a:prstGeom prst="rect">
                <a:avLst/>
              </a:prstGeom>
              <a:blipFill rotWithShape="0">
                <a:blip r:embed="rId11"/>
                <a:stretch>
                  <a:fillRect/>
                </a:stretch>
              </a:blipFill>
            </p:spPr>
            <p:txBody>
              <a:bodyPr/>
              <a:lstStyle/>
              <a:p>
                <a:r>
                  <a:rPr lang="en-US">
                    <a:noFill/>
                  </a:rPr>
                  <a:t> </a:t>
                </a:r>
              </a:p>
            </p:txBody>
          </p:sp>
        </mc:Fallback>
      </mc:AlternateContent>
      <p:cxnSp>
        <p:nvCxnSpPr>
          <p:cNvPr id="505" name="Straight Arrow Connector 504"/>
          <p:cNvCxnSpPr>
            <a:endCxn id="498" idx="2"/>
          </p:cNvCxnSpPr>
          <p:nvPr/>
        </p:nvCxnSpPr>
        <p:spPr>
          <a:xfrm flipV="1">
            <a:off x="10294327" y="3888722"/>
            <a:ext cx="573263" cy="115669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a:stCxn id="492" idx="6"/>
            <a:endCxn id="498" idx="2"/>
          </p:cNvCxnSpPr>
          <p:nvPr/>
        </p:nvCxnSpPr>
        <p:spPr>
          <a:xfrm>
            <a:off x="10294327" y="3593332"/>
            <a:ext cx="573263" cy="29539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a:stCxn id="501" idx="6"/>
          </p:cNvCxnSpPr>
          <p:nvPr/>
        </p:nvCxnSpPr>
        <p:spPr>
          <a:xfrm>
            <a:off x="9414388" y="4349413"/>
            <a:ext cx="606663" cy="6959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a:stCxn id="500" idx="6"/>
          </p:cNvCxnSpPr>
          <p:nvPr/>
        </p:nvCxnSpPr>
        <p:spPr>
          <a:xfrm>
            <a:off x="9416951" y="3593332"/>
            <a:ext cx="604100" cy="1452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a:stCxn id="501" idx="6"/>
            <a:endCxn id="492" idx="2"/>
          </p:cNvCxnSpPr>
          <p:nvPr/>
        </p:nvCxnSpPr>
        <p:spPr>
          <a:xfrm flipV="1">
            <a:off x="9414388" y="3593332"/>
            <a:ext cx="606663" cy="7560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a:stCxn id="500" idx="6"/>
            <a:endCxn id="492" idx="2"/>
          </p:cNvCxnSpPr>
          <p:nvPr/>
        </p:nvCxnSpPr>
        <p:spPr>
          <a:xfrm>
            <a:off x="9416951" y="3593332"/>
            <a:ext cx="604100"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5" name="Straight Arrow Connector 524"/>
          <p:cNvCxnSpPr>
            <a:stCxn id="496" idx="6"/>
            <a:endCxn id="500" idx="2"/>
          </p:cNvCxnSpPr>
          <p:nvPr/>
        </p:nvCxnSpPr>
        <p:spPr>
          <a:xfrm>
            <a:off x="8531136" y="2867291"/>
            <a:ext cx="612538" cy="7260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8" name="Straight Arrow Connector 527"/>
          <p:cNvCxnSpPr>
            <a:stCxn id="496" idx="6"/>
            <a:endCxn id="501" idx="2"/>
          </p:cNvCxnSpPr>
          <p:nvPr/>
        </p:nvCxnSpPr>
        <p:spPr>
          <a:xfrm>
            <a:off x="8531136" y="2867291"/>
            <a:ext cx="609975" cy="14821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6" name="Straight Arrow Connector 535"/>
          <p:cNvCxnSpPr>
            <a:stCxn id="495" idx="6"/>
            <a:endCxn id="500" idx="2"/>
          </p:cNvCxnSpPr>
          <p:nvPr/>
        </p:nvCxnSpPr>
        <p:spPr>
          <a:xfrm flipV="1">
            <a:off x="8534449" y="3593332"/>
            <a:ext cx="609225" cy="7560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7" name="Straight Arrow Connector 536"/>
          <p:cNvCxnSpPr>
            <a:stCxn id="495" idx="6"/>
            <a:endCxn id="501" idx="2"/>
          </p:cNvCxnSpPr>
          <p:nvPr/>
        </p:nvCxnSpPr>
        <p:spPr>
          <a:xfrm>
            <a:off x="8534449" y="4349413"/>
            <a:ext cx="606662"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2" name="Straight Arrow Connector 541"/>
          <p:cNvCxnSpPr>
            <a:endCxn id="495" idx="2"/>
          </p:cNvCxnSpPr>
          <p:nvPr/>
        </p:nvCxnSpPr>
        <p:spPr>
          <a:xfrm flipV="1">
            <a:off x="7460098" y="4349413"/>
            <a:ext cx="801075" cy="6943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4" name="Straight Arrow Connector 543"/>
          <p:cNvCxnSpPr>
            <a:endCxn id="496" idx="2"/>
          </p:cNvCxnSpPr>
          <p:nvPr/>
        </p:nvCxnSpPr>
        <p:spPr>
          <a:xfrm flipV="1">
            <a:off x="7460098" y="2867291"/>
            <a:ext cx="797762" cy="217646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5" name="Straight Arrow Connector 544"/>
          <p:cNvCxnSpPr>
            <a:endCxn id="495" idx="2"/>
          </p:cNvCxnSpPr>
          <p:nvPr/>
        </p:nvCxnSpPr>
        <p:spPr>
          <a:xfrm>
            <a:off x="7460098" y="4318265"/>
            <a:ext cx="801075" cy="311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6" name="Straight Arrow Connector 545"/>
          <p:cNvCxnSpPr>
            <a:endCxn id="496" idx="2"/>
          </p:cNvCxnSpPr>
          <p:nvPr/>
        </p:nvCxnSpPr>
        <p:spPr>
          <a:xfrm flipV="1">
            <a:off x="7460098" y="2867292"/>
            <a:ext cx="797762" cy="14509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0" name="Straight Arrow Connector 549"/>
          <p:cNvCxnSpPr>
            <a:stCxn id="489" idx="3"/>
            <a:endCxn id="495" idx="3"/>
          </p:cNvCxnSpPr>
          <p:nvPr/>
        </p:nvCxnSpPr>
        <p:spPr>
          <a:xfrm>
            <a:off x="7460098" y="3592779"/>
            <a:ext cx="841095" cy="8561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2" name="Straight Arrow Connector 551"/>
          <p:cNvCxnSpPr>
            <a:stCxn id="489" idx="3"/>
            <a:endCxn id="496" idx="2"/>
          </p:cNvCxnSpPr>
          <p:nvPr/>
        </p:nvCxnSpPr>
        <p:spPr>
          <a:xfrm flipV="1">
            <a:off x="7460098" y="2867292"/>
            <a:ext cx="797762" cy="7254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3" name="Straight Arrow Connector 552"/>
          <p:cNvCxnSpPr>
            <a:stCxn id="488" idx="3"/>
            <a:endCxn id="496" idx="2"/>
          </p:cNvCxnSpPr>
          <p:nvPr/>
        </p:nvCxnSpPr>
        <p:spPr>
          <a:xfrm>
            <a:off x="7460098" y="2867289"/>
            <a:ext cx="797762"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5" name="Straight Arrow Connector 554"/>
          <p:cNvCxnSpPr>
            <a:stCxn id="488" idx="3"/>
            <a:endCxn id="495" idx="2"/>
          </p:cNvCxnSpPr>
          <p:nvPr/>
        </p:nvCxnSpPr>
        <p:spPr>
          <a:xfrm>
            <a:off x="7460098" y="2867289"/>
            <a:ext cx="801075" cy="148212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460098" y="2867288"/>
            <a:ext cx="3407492" cy="2192315"/>
            <a:chOff x="7460098" y="2867288"/>
            <a:chExt cx="3407492" cy="2192315"/>
          </a:xfrm>
        </p:grpSpPr>
        <p:cxnSp>
          <p:nvCxnSpPr>
            <p:cNvPr id="517" name="Straight Arrow Connector 516"/>
            <p:cNvCxnSpPr>
              <a:endCxn id="492" idx="2"/>
            </p:cNvCxnSpPr>
            <p:nvPr/>
          </p:nvCxnSpPr>
          <p:spPr>
            <a:xfrm flipV="1">
              <a:off x="9416951" y="3593332"/>
              <a:ext cx="604100" cy="1452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6" name="Straight Arrow Connector 525"/>
            <p:cNvCxnSpPr>
              <a:stCxn id="494" idx="6"/>
              <a:endCxn id="500" idx="2"/>
            </p:cNvCxnSpPr>
            <p:nvPr/>
          </p:nvCxnSpPr>
          <p:spPr>
            <a:xfrm>
              <a:off x="8534449" y="3593332"/>
              <a:ext cx="60922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2" name="Straight Arrow Connector 531"/>
            <p:cNvCxnSpPr>
              <a:endCxn id="501" idx="2"/>
            </p:cNvCxnSpPr>
            <p:nvPr/>
          </p:nvCxnSpPr>
          <p:spPr>
            <a:xfrm flipV="1">
              <a:off x="8574470" y="4349413"/>
              <a:ext cx="566642" cy="6959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3" name="Straight Arrow Connector 532"/>
            <p:cNvCxnSpPr>
              <a:endCxn id="500" idx="2"/>
            </p:cNvCxnSpPr>
            <p:nvPr/>
          </p:nvCxnSpPr>
          <p:spPr>
            <a:xfrm flipV="1">
              <a:off x="8574470" y="3593332"/>
              <a:ext cx="569205" cy="1452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8" name="Straight Arrow Connector 537"/>
            <p:cNvCxnSpPr>
              <a:stCxn id="494" idx="6"/>
              <a:endCxn id="501" idx="2"/>
            </p:cNvCxnSpPr>
            <p:nvPr/>
          </p:nvCxnSpPr>
          <p:spPr>
            <a:xfrm>
              <a:off x="8534449" y="3593332"/>
              <a:ext cx="606662" cy="7560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460098" y="2867288"/>
              <a:ext cx="3407492" cy="2192315"/>
              <a:chOff x="7460098" y="2867288"/>
              <a:chExt cx="3407492" cy="2192315"/>
            </a:xfrm>
          </p:grpSpPr>
          <p:cxnSp>
            <p:nvCxnSpPr>
              <p:cNvPr id="508" name="Straight Arrow Connector 507"/>
              <p:cNvCxnSpPr>
                <a:stCxn id="491" idx="6"/>
                <a:endCxn id="498" idx="2"/>
              </p:cNvCxnSpPr>
              <p:nvPr/>
            </p:nvCxnSpPr>
            <p:spPr>
              <a:xfrm>
                <a:off x="10294327" y="2867291"/>
                <a:ext cx="573263" cy="10214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460098" y="2867288"/>
                <a:ext cx="3407492" cy="2192315"/>
                <a:chOff x="7460098" y="2867288"/>
                <a:chExt cx="3407492" cy="2192315"/>
              </a:xfrm>
            </p:grpSpPr>
            <p:cxnSp>
              <p:nvCxnSpPr>
                <p:cNvPr id="518" name="Straight Arrow Connector 517"/>
                <p:cNvCxnSpPr>
                  <a:endCxn id="491" idx="2"/>
                </p:cNvCxnSpPr>
                <p:nvPr/>
              </p:nvCxnSpPr>
              <p:spPr>
                <a:xfrm flipV="1">
                  <a:off x="9416951" y="2867291"/>
                  <a:ext cx="604100" cy="217812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2" name="Straight Arrow Connector 521"/>
                <p:cNvCxnSpPr>
                  <a:stCxn id="501" idx="6"/>
                  <a:endCxn id="491" idx="2"/>
                </p:cNvCxnSpPr>
                <p:nvPr/>
              </p:nvCxnSpPr>
              <p:spPr>
                <a:xfrm flipV="1">
                  <a:off x="9414388" y="2867291"/>
                  <a:ext cx="606663" cy="14821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7460098" y="2867288"/>
                  <a:ext cx="3407492" cy="2192315"/>
                  <a:chOff x="7460098" y="2867288"/>
                  <a:chExt cx="3407492" cy="2192315"/>
                </a:xfrm>
              </p:grpSpPr>
              <p:cxnSp>
                <p:nvCxnSpPr>
                  <p:cNvPr id="529" name="Straight Arrow Connector 528"/>
                  <p:cNvCxnSpPr>
                    <a:stCxn id="494" idx="6"/>
                  </p:cNvCxnSpPr>
                  <p:nvPr/>
                </p:nvCxnSpPr>
                <p:spPr>
                  <a:xfrm>
                    <a:off x="8534449" y="3593332"/>
                    <a:ext cx="609225" cy="1452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460098" y="2867288"/>
                    <a:ext cx="3407492" cy="2192315"/>
                    <a:chOff x="7460098" y="2867288"/>
                    <a:chExt cx="3407492" cy="2192315"/>
                  </a:xfrm>
                </p:grpSpPr>
                <p:cxnSp>
                  <p:nvCxnSpPr>
                    <p:cNvPr id="506" name="Straight Arrow Connector 505"/>
                    <p:cNvCxnSpPr>
                      <a:stCxn id="493" idx="6"/>
                      <a:endCxn id="498" idx="2"/>
                    </p:cNvCxnSpPr>
                    <p:nvPr/>
                  </p:nvCxnSpPr>
                  <p:spPr>
                    <a:xfrm flipV="1">
                      <a:off x="10294327" y="3888722"/>
                      <a:ext cx="573263" cy="4606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9" name="Straight Arrow Connector 508"/>
                    <p:cNvCxnSpPr/>
                    <p:nvPr/>
                  </p:nvCxnSpPr>
                  <p:spPr>
                    <a:xfrm>
                      <a:off x="9416951" y="5045412"/>
                      <a:ext cx="604100"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7460098" y="2867288"/>
                      <a:ext cx="2560953" cy="2192315"/>
                      <a:chOff x="7460098" y="2867289"/>
                      <a:chExt cx="2560953" cy="2178124"/>
                    </a:xfrm>
                  </p:grpSpPr>
                  <p:cxnSp>
                    <p:nvCxnSpPr>
                      <p:cNvPr id="512" name="Straight Arrow Connector 511"/>
                      <p:cNvCxnSpPr>
                        <a:stCxn id="502" idx="6"/>
                      </p:cNvCxnSpPr>
                      <p:nvPr/>
                    </p:nvCxnSpPr>
                    <p:spPr>
                      <a:xfrm>
                        <a:off x="9416951" y="2867291"/>
                        <a:ext cx="604100" cy="217812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3" name="Straight Arrow Connector 522"/>
                      <p:cNvCxnSpPr>
                        <a:stCxn id="502" idx="6"/>
                        <a:endCxn id="492" idx="2"/>
                      </p:cNvCxnSpPr>
                      <p:nvPr/>
                    </p:nvCxnSpPr>
                    <p:spPr>
                      <a:xfrm>
                        <a:off x="9416951" y="2867291"/>
                        <a:ext cx="604100" cy="7260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460098" y="2867289"/>
                        <a:ext cx="2560953" cy="2178124"/>
                        <a:chOff x="7460098" y="2867289"/>
                        <a:chExt cx="2560953" cy="2178124"/>
                      </a:xfrm>
                    </p:grpSpPr>
                    <p:cxnSp>
                      <p:nvCxnSpPr>
                        <p:cNvPr id="513" name="Straight Arrow Connector 512"/>
                        <p:cNvCxnSpPr>
                          <a:stCxn id="502" idx="6"/>
                          <a:endCxn id="493" idx="2"/>
                        </p:cNvCxnSpPr>
                        <p:nvPr/>
                      </p:nvCxnSpPr>
                      <p:spPr>
                        <a:xfrm>
                          <a:off x="9416951" y="2867291"/>
                          <a:ext cx="604100" cy="14821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4" name="Straight Arrow Connector 513"/>
                        <p:cNvCxnSpPr>
                          <a:stCxn id="500" idx="6"/>
                          <a:endCxn id="493" idx="2"/>
                        </p:cNvCxnSpPr>
                        <p:nvPr/>
                      </p:nvCxnSpPr>
                      <p:spPr>
                        <a:xfrm>
                          <a:off x="9416951" y="3593332"/>
                          <a:ext cx="604100" cy="7560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a:stCxn id="501" idx="6"/>
                          <a:endCxn id="493" idx="2"/>
                        </p:cNvCxnSpPr>
                        <p:nvPr/>
                      </p:nvCxnSpPr>
                      <p:spPr>
                        <a:xfrm>
                          <a:off x="9414388" y="4349413"/>
                          <a:ext cx="606663"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a:endCxn id="493" idx="2"/>
                        </p:cNvCxnSpPr>
                        <p:nvPr/>
                      </p:nvCxnSpPr>
                      <p:spPr>
                        <a:xfrm flipV="1">
                          <a:off x="9416951" y="4349413"/>
                          <a:ext cx="604100" cy="6959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a:stCxn id="500" idx="6"/>
                          <a:endCxn id="491" idx="2"/>
                        </p:cNvCxnSpPr>
                        <p:nvPr/>
                      </p:nvCxnSpPr>
                      <p:spPr>
                        <a:xfrm flipV="1">
                          <a:off x="9416951" y="2867291"/>
                          <a:ext cx="604100" cy="7260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4" name="Straight Arrow Connector 523"/>
                        <p:cNvCxnSpPr>
                          <a:stCxn id="502" idx="6"/>
                          <a:endCxn id="491" idx="2"/>
                        </p:cNvCxnSpPr>
                        <p:nvPr/>
                      </p:nvCxnSpPr>
                      <p:spPr>
                        <a:xfrm>
                          <a:off x="9416951" y="2867291"/>
                          <a:ext cx="604100"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7" name="Straight Arrow Connector 526"/>
                        <p:cNvCxnSpPr>
                          <a:stCxn id="494" idx="6"/>
                          <a:endCxn id="502" idx="2"/>
                        </p:cNvCxnSpPr>
                        <p:nvPr/>
                      </p:nvCxnSpPr>
                      <p:spPr>
                        <a:xfrm flipV="1">
                          <a:off x="8534449" y="2867291"/>
                          <a:ext cx="609225" cy="7260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0" name="Straight Arrow Connector 529"/>
                        <p:cNvCxnSpPr/>
                        <p:nvPr/>
                      </p:nvCxnSpPr>
                      <p:spPr>
                        <a:xfrm>
                          <a:off x="8574470" y="5045412"/>
                          <a:ext cx="56920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1" name="Straight Arrow Connector 530"/>
                        <p:cNvCxnSpPr>
                          <a:stCxn id="495" idx="6"/>
                        </p:cNvCxnSpPr>
                        <p:nvPr/>
                      </p:nvCxnSpPr>
                      <p:spPr>
                        <a:xfrm>
                          <a:off x="8534449" y="4349413"/>
                          <a:ext cx="609225" cy="6959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4" name="Straight Arrow Connector 533"/>
                        <p:cNvCxnSpPr>
                          <a:endCxn id="502" idx="2"/>
                        </p:cNvCxnSpPr>
                        <p:nvPr/>
                      </p:nvCxnSpPr>
                      <p:spPr>
                        <a:xfrm flipV="1">
                          <a:off x="8574470" y="2867291"/>
                          <a:ext cx="569205" cy="217812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5" name="Straight Arrow Connector 534"/>
                        <p:cNvCxnSpPr>
                          <a:stCxn id="495" idx="6"/>
                          <a:endCxn id="502" idx="2"/>
                        </p:cNvCxnSpPr>
                        <p:nvPr/>
                      </p:nvCxnSpPr>
                      <p:spPr>
                        <a:xfrm flipV="1">
                          <a:off x="8534449" y="2867291"/>
                          <a:ext cx="609225" cy="14821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39" name="Straight Arrow Connector 538"/>
                        <p:cNvCxnSpPr>
                          <a:stCxn id="496" idx="6"/>
                          <a:endCxn id="502" idx="2"/>
                        </p:cNvCxnSpPr>
                        <p:nvPr/>
                      </p:nvCxnSpPr>
                      <p:spPr>
                        <a:xfrm>
                          <a:off x="8531136" y="2867291"/>
                          <a:ext cx="612538"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0" name="Straight Arrow Connector 539"/>
                        <p:cNvCxnSpPr>
                          <a:stCxn id="496" idx="6"/>
                        </p:cNvCxnSpPr>
                        <p:nvPr/>
                      </p:nvCxnSpPr>
                      <p:spPr>
                        <a:xfrm>
                          <a:off x="8531136" y="2867291"/>
                          <a:ext cx="612538" cy="217812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1" name="Straight Arrow Connector 540"/>
                        <p:cNvCxnSpPr/>
                        <p:nvPr/>
                      </p:nvCxnSpPr>
                      <p:spPr>
                        <a:xfrm>
                          <a:off x="7460098" y="5043753"/>
                          <a:ext cx="841095" cy="16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3" name="Straight Arrow Connector 542"/>
                        <p:cNvCxnSpPr>
                          <a:endCxn id="494" idx="2"/>
                        </p:cNvCxnSpPr>
                        <p:nvPr/>
                      </p:nvCxnSpPr>
                      <p:spPr>
                        <a:xfrm flipV="1">
                          <a:off x="7460098" y="3593332"/>
                          <a:ext cx="801075" cy="145042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7" name="Straight Arrow Connector 546"/>
                        <p:cNvCxnSpPr>
                          <a:endCxn id="494" idx="2"/>
                        </p:cNvCxnSpPr>
                        <p:nvPr/>
                      </p:nvCxnSpPr>
                      <p:spPr>
                        <a:xfrm flipV="1">
                          <a:off x="7460098" y="3593332"/>
                          <a:ext cx="801075" cy="7249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8" name="Straight Arrow Connector 547"/>
                        <p:cNvCxnSpPr/>
                        <p:nvPr/>
                      </p:nvCxnSpPr>
                      <p:spPr>
                        <a:xfrm>
                          <a:off x="7460098" y="4318265"/>
                          <a:ext cx="841096" cy="72714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9" name="Straight Arrow Connector 548"/>
                        <p:cNvCxnSpPr>
                          <a:stCxn id="489" idx="3"/>
                        </p:cNvCxnSpPr>
                        <p:nvPr/>
                      </p:nvCxnSpPr>
                      <p:spPr>
                        <a:xfrm>
                          <a:off x="7460098" y="3592779"/>
                          <a:ext cx="841096" cy="14526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1" name="Straight Arrow Connector 550"/>
                        <p:cNvCxnSpPr>
                          <a:stCxn id="489" idx="3"/>
                          <a:endCxn id="494" idx="2"/>
                        </p:cNvCxnSpPr>
                        <p:nvPr/>
                      </p:nvCxnSpPr>
                      <p:spPr>
                        <a:xfrm>
                          <a:off x="7460098" y="3592779"/>
                          <a:ext cx="801075" cy="5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4" name="Straight Arrow Connector 553"/>
                        <p:cNvCxnSpPr>
                          <a:stCxn id="488" idx="3"/>
                          <a:endCxn id="494" idx="2"/>
                        </p:cNvCxnSpPr>
                        <p:nvPr/>
                      </p:nvCxnSpPr>
                      <p:spPr>
                        <a:xfrm>
                          <a:off x="7460098" y="2867289"/>
                          <a:ext cx="801075" cy="72604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6" name="Straight Arrow Connector 555"/>
                        <p:cNvCxnSpPr>
                          <a:stCxn id="488" idx="3"/>
                        </p:cNvCxnSpPr>
                        <p:nvPr/>
                      </p:nvCxnSpPr>
                      <p:spPr>
                        <a:xfrm>
                          <a:off x="7460098" y="2867289"/>
                          <a:ext cx="841096" cy="21781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grpSp>
            </p:grpSp>
          </p:grpSp>
        </p:grpSp>
      </p:grpSp>
      <p:grpSp>
        <p:nvGrpSpPr>
          <p:cNvPr id="3" name="Group 2"/>
          <p:cNvGrpSpPr/>
          <p:nvPr/>
        </p:nvGrpSpPr>
        <p:grpSpPr>
          <a:xfrm>
            <a:off x="8301193" y="2767821"/>
            <a:ext cx="1953114" cy="2377059"/>
            <a:chOff x="8301193" y="2767821"/>
            <a:chExt cx="1953114" cy="2377059"/>
          </a:xfrm>
        </p:grpSpPr>
        <p:grpSp>
          <p:nvGrpSpPr>
            <p:cNvPr id="563" name="Group 562"/>
            <p:cNvGrpSpPr/>
            <p:nvPr/>
          </p:nvGrpSpPr>
          <p:grpSpPr>
            <a:xfrm>
              <a:off x="10061071" y="4249947"/>
              <a:ext cx="193236" cy="198938"/>
              <a:chOff x="4276541" y="6069937"/>
              <a:chExt cx="608225" cy="536331"/>
            </a:xfrm>
          </p:grpSpPr>
          <p:cxnSp>
            <p:nvCxnSpPr>
              <p:cNvPr id="558" name="Straight Connector 557"/>
              <p:cNvCxnSpPr>
                <a:stCxn id="490" idx="1"/>
                <a:endCxn id="490" idx="5"/>
              </p:cNvCxnSpPr>
              <p:nvPr/>
            </p:nvCxnSpPr>
            <p:spPr>
              <a:xfrm>
                <a:off x="4276541" y="6069939"/>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490" idx="3"/>
                <a:endCxn id="490" idx="7"/>
              </p:cNvCxnSpPr>
              <p:nvPr/>
            </p:nvCxnSpPr>
            <p:spPr>
              <a:xfrm flipV="1">
                <a:off x="4276541" y="6069937"/>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5" name="Group 564"/>
            <p:cNvGrpSpPr/>
            <p:nvPr/>
          </p:nvGrpSpPr>
          <p:grpSpPr>
            <a:xfrm>
              <a:off x="10061071" y="2767821"/>
              <a:ext cx="193236" cy="198942"/>
              <a:chOff x="4243139" y="6038752"/>
              <a:chExt cx="608225" cy="536343"/>
            </a:xfrm>
          </p:grpSpPr>
          <p:cxnSp>
            <p:nvCxnSpPr>
              <p:cNvPr id="566" name="Straight Connector 565"/>
              <p:cNvCxnSpPr>
                <a:stCxn id="488" idx="1"/>
                <a:endCxn id="488" idx="5"/>
              </p:cNvCxnSpPr>
              <p:nvPr/>
            </p:nvCxnSpPr>
            <p:spPr>
              <a:xfrm>
                <a:off x="4243139" y="6038752"/>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a:stCxn id="488" idx="3"/>
                <a:endCxn id="488" idx="7"/>
              </p:cNvCxnSpPr>
              <p:nvPr/>
            </p:nvCxnSpPr>
            <p:spPr>
              <a:xfrm flipV="1">
                <a:off x="4243139" y="6038765"/>
                <a:ext cx="608225" cy="5363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8" name="Group 567"/>
            <p:cNvGrpSpPr/>
            <p:nvPr/>
          </p:nvGrpSpPr>
          <p:grpSpPr>
            <a:xfrm>
              <a:off x="9183695" y="4945940"/>
              <a:ext cx="193236" cy="198940"/>
              <a:chOff x="4237493" y="6043222"/>
              <a:chExt cx="608224" cy="536338"/>
            </a:xfrm>
          </p:grpSpPr>
          <p:cxnSp>
            <p:nvCxnSpPr>
              <p:cNvPr id="569" name="Straight Connector 568"/>
              <p:cNvCxnSpPr>
                <a:stCxn id="502" idx="1"/>
                <a:endCxn id="502" idx="5"/>
              </p:cNvCxnSpPr>
              <p:nvPr/>
            </p:nvCxnSpPr>
            <p:spPr>
              <a:xfrm>
                <a:off x="4237493" y="6043222"/>
                <a:ext cx="608224"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a:stCxn id="502" idx="3"/>
                <a:endCxn id="502" idx="7"/>
              </p:cNvCxnSpPr>
              <p:nvPr/>
            </p:nvCxnSpPr>
            <p:spPr>
              <a:xfrm flipV="1">
                <a:off x="4237493" y="6043230"/>
                <a:ext cx="608224" cy="5363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74" name="Group 573"/>
            <p:cNvGrpSpPr/>
            <p:nvPr/>
          </p:nvGrpSpPr>
          <p:grpSpPr>
            <a:xfrm>
              <a:off x="9183694" y="2767821"/>
              <a:ext cx="193236" cy="198942"/>
              <a:chOff x="4239170" y="6015448"/>
              <a:chExt cx="608225" cy="536343"/>
            </a:xfrm>
          </p:grpSpPr>
          <p:cxnSp>
            <p:nvCxnSpPr>
              <p:cNvPr id="575" name="Straight Connector 574"/>
              <p:cNvCxnSpPr>
                <a:stCxn id="498" idx="1"/>
                <a:endCxn id="498" idx="5"/>
              </p:cNvCxnSpPr>
              <p:nvPr/>
            </p:nvCxnSpPr>
            <p:spPr>
              <a:xfrm>
                <a:off x="4239170" y="6015448"/>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a:stCxn id="498" idx="3"/>
                <a:endCxn id="498" idx="7"/>
              </p:cNvCxnSpPr>
              <p:nvPr/>
            </p:nvCxnSpPr>
            <p:spPr>
              <a:xfrm flipV="1">
                <a:off x="4239170" y="6015461"/>
                <a:ext cx="608225" cy="5363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77" name="Group 576"/>
            <p:cNvGrpSpPr/>
            <p:nvPr/>
          </p:nvGrpSpPr>
          <p:grpSpPr>
            <a:xfrm>
              <a:off x="8341213" y="4945941"/>
              <a:ext cx="193237" cy="198938"/>
              <a:chOff x="4231134" y="6030451"/>
              <a:chExt cx="608228" cy="536332"/>
            </a:xfrm>
          </p:grpSpPr>
          <p:cxnSp>
            <p:nvCxnSpPr>
              <p:cNvPr id="578" name="Straight Connector 577"/>
              <p:cNvCxnSpPr>
                <a:stCxn id="501" idx="1"/>
                <a:endCxn id="501" idx="5"/>
              </p:cNvCxnSpPr>
              <p:nvPr/>
            </p:nvCxnSpPr>
            <p:spPr>
              <a:xfrm>
                <a:off x="4231137" y="6030454"/>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01" idx="3"/>
                <a:endCxn id="501" idx="7"/>
              </p:cNvCxnSpPr>
              <p:nvPr/>
            </p:nvCxnSpPr>
            <p:spPr>
              <a:xfrm flipV="1">
                <a:off x="4231134" y="6030451"/>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80" name="Group 579"/>
            <p:cNvGrpSpPr/>
            <p:nvPr/>
          </p:nvGrpSpPr>
          <p:grpSpPr>
            <a:xfrm>
              <a:off x="8301193" y="3493862"/>
              <a:ext cx="193236" cy="198938"/>
              <a:chOff x="4276941" y="6044192"/>
              <a:chExt cx="608225" cy="536332"/>
            </a:xfrm>
          </p:grpSpPr>
          <p:cxnSp>
            <p:nvCxnSpPr>
              <p:cNvPr id="581" name="Straight Connector 580"/>
              <p:cNvCxnSpPr>
                <a:stCxn id="491" idx="1"/>
                <a:endCxn id="491" idx="5"/>
              </p:cNvCxnSpPr>
              <p:nvPr/>
            </p:nvCxnSpPr>
            <p:spPr>
              <a:xfrm>
                <a:off x="4276941" y="6044192"/>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a:stCxn id="491" idx="3"/>
                <a:endCxn id="491" idx="7"/>
              </p:cNvCxnSpPr>
              <p:nvPr/>
            </p:nvCxnSpPr>
            <p:spPr>
              <a:xfrm flipV="1">
                <a:off x="4276941" y="6044195"/>
                <a:ext cx="608225" cy="5363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4" name="Rectangle 23">
            <a:extLst>
              <a:ext uri="{FF2B5EF4-FFF2-40B4-BE49-F238E27FC236}">
                <a16:creationId xmlns:a16="http://schemas.microsoft.com/office/drawing/2014/main" id="{5D435414-6B43-4540-8D7D-077F8069A830}"/>
              </a:ext>
            </a:extLst>
          </p:cNvPr>
          <p:cNvSpPr/>
          <p:nvPr/>
        </p:nvSpPr>
        <p:spPr>
          <a:xfrm>
            <a:off x="6357257" y="1872343"/>
            <a:ext cx="5686180" cy="3722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38200" y="5984860"/>
            <a:ext cx="10302666" cy="369332"/>
          </a:xfrm>
          <a:prstGeom prst="rect">
            <a:avLst/>
          </a:prstGeom>
        </p:spPr>
        <p:txBody>
          <a:bodyPr wrap="square">
            <a:spAutoFit/>
          </a:bodyPr>
          <a:lstStyle/>
          <a:p>
            <a:r>
              <a:rPr lang="en-US" dirty="0" err="1">
                <a:hlinkClick r:id="rId12"/>
              </a:rPr>
              <a:t>Nitish</a:t>
            </a:r>
            <a:r>
              <a:rPr lang="en-US" dirty="0">
                <a:hlinkClick r:id="rId12"/>
              </a:rPr>
              <a:t> Srivastava, et. al. Dropout: A Simple Way to Prevent Neural Networks from Overfitting</a:t>
            </a:r>
            <a:endParaRPr lang="en-US" dirty="0"/>
          </a:p>
        </p:txBody>
      </p:sp>
    </p:spTree>
    <p:extLst>
      <p:ext uri="{BB962C8B-B14F-4D97-AF65-F5344CB8AC3E}">
        <p14:creationId xmlns:p14="http://schemas.microsoft.com/office/powerpoint/2010/main" val="407747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23"/>
                                        </p:tgtEl>
                                        <p:attrNameLst>
                                          <p:attrName>style.opacity</p:attrName>
                                        </p:attrNameLst>
                                      </p:cBhvr>
                                      <p:to>
                                        <p:strVal val="0"/>
                                      </p:to>
                                    </p:set>
                                    <p:animEffect filter="image" prLst="opacity: 0">
                                      <p:cBhvr rctx="IE">
                                        <p:cTn id="15" dur="indefinite"/>
                                        <p:tgtEl>
                                          <p:spTgt spid="23"/>
                                        </p:tgtEl>
                                      </p:cBhvr>
                                    </p:animEffect>
                                  </p:childTnLst>
                                  <p:subTnLst>
                                    <p:animClr clrSpc="rgb" dir="cw">
                                      <p:cBhvr override="childStyle">
                                        <p:cTn dur="1" fill="hold" display="0" masterRel="nextClick" afterEffect="1"/>
                                        <p:tgtEl>
                                          <p:spTgt spid="23"/>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486606" cy="1325563"/>
          </a:xfrm>
        </p:spPr>
        <p:txBody>
          <a:bodyPr/>
          <a:lstStyle/>
          <a:p>
            <a:r>
              <a:rPr lang="en-US" dirty="0"/>
              <a:t>Implementing dropout (“Inverted dropout”)</a:t>
            </a:r>
          </a:p>
        </p:txBody>
      </p:sp>
      <p:sp>
        <p:nvSpPr>
          <p:cNvPr id="4" name="TextBox 3">
            <a:extLst>
              <a:ext uri="{FF2B5EF4-FFF2-40B4-BE49-F238E27FC236}">
                <a16:creationId xmlns:a16="http://schemas.microsoft.com/office/drawing/2014/main" id="{0E9A17CF-478B-4B35-BC66-8483666FC505}"/>
              </a:ext>
            </a:extLst>
          </p:cNvPr>
          <p:cNvSpPr txBox="1"/>
          <p:nvPr/>
        </p:nvSpPr>
        <p:spPr>
          <a:xfrm>
            <a:off x="1391479" y="1508443"/>
            <a:ext cx="8840882" cy="3108543"/>
          </a:xfrm>
          <a:prstGeom prst="rect">
            <a:avLst/>
          </a:prstGeom>
          <a:noFill/>
        </p:spPr>
        <p:txBody>
          <a:bodyPr wrap="none" rtlCol="0">
            <a:spAutoFit/>
          </a:bodyPr>
          <a:lstStyle/>
          <a:p>
            <a:r>
              <a:rPr lang="en-US" sz="2800" dirty="0"/>
              <a:t>Illustrate with layer l=3</a:t>
            </a:r>
            <a:endParaRPr lang="az-Latn-AZ" sz="2800" dirty="0"/>
          </a:p>
          <a:p>
            <a:r>
              <a:rPr lang="az-Latn-AZ" sz="2800" dirty="0"/>
              <a:t>d3=np</a:t>
            </a:r>
            <a:r>
              <a:rPr lang="en-US" sz="2800" dirty="0"/>
              <a:t>.</a:t>
            </a:r>
            <a:r>
              <a:rPr lang="en-US" sz="2800" dirty="0" err="1"/>
              <a:t>random.rand</a:t>
            </a:r>
            <a:r>
              <a:rPr lang="en-US" sz="2800" dirty="0"/>
              <a:t>(a3.shape[0], a3.shape[1]) &lt; </a:t>
            </a:r>
            <a:r>
              <a:rPr lang="en-US" sz="2800" dirty="0" err="1"/>
              <a:t>keep_prob</a:t>
            </a:r>
            <a:endParaRPr lang="en-US" sz="2800" dirty="0"/>
          </a:p>
          <a:p>
            <a:r>
              <a:rPr lang="en-US" sz="2800" dirty="0"/>
              <a:t>a3=</a:t>
            </a:r>
            <a:r>
              <a:rPr lang="en-US" sz="2800" dirty="0" err="1"/>
              <a:t>np.multiply</a:t>
            </a:r>
            <a:r>
              <a:rPr lang="en-US" sz="2800" dirty="0"/>
              <a:t>(a3, d3)</a:t>
            </a:r>
            <a:r>
              <a:rPr lang="az-Latn-AZ" sz="2800" dirty="0"/>
              <a:t>		</a:t>
            </a:r>
            <a:r>
              <a:rPr lang="en-US" sz="2800" dirty="0"/>
              <a:t>#a3*=d3</a:t>
            </a:r>
          </a:p>
          <a:p>
            <a:endParaRPr lang="en-US" sz="2800" dirty="0"/>
          </a:p>
          <a:p>
            <a:r>
              <a:rPr lang="en-US" sz="2800" dirty="0"/>
              <a:t>a3/=</a:t>
            </a:r>
            <a:r>
              <a:rPr lang="en-US" sz="2800" dirty="0" err="1"/>
              <a:t>keep_prob</a:t>
            </a:r>
            <a:endParaRPr lang="en-US" sz="2800" dirty="0"/>
          </a:p>
          <a:p>
            <a:endParaRPr lang="en-US" sz="2800" dirty="0"/>
          </a:p>
          <a:p>
            <a:r>
              <a:rPr lang="en-US" sz="2800" dirty="0"/>
              <a:t>50 units			10 units shut off</a:t>
            </a:r>
          </a:p>
        </p:txBody>
      </p:sp>
      <p:sp>
        <p:nvSpPr>
          <p:cNvPr id="5" name="TextBox 4">
            <a:extLst>
              <a:ext uri="{FF2B5EF4-FFF2-40B4-BE49-F238E27FC236}">
                <a16:creationId xmlns:a16="http://schemas.microsoft.com/office/drawing/2014/main" id="{E667F1E4-36FB-40F0-93DA-8EE8D5E86A52}"/>
              </a:ext>
            </a:extLst>
          </p:cNvPr>
          <p:cNvSpPr txBox="1"/>
          <p:nvPr/>
        </p:nvSpPr>
        <p:spPr>
          <a:xfrm>
            <a:off x="6397345" y="1354460"/>
            <a:ext cx="2067746" cy="461665"/>
          </a:xfrm>
          <a:prstGeom prst="rect">
            <a:avLst/>
          </a:prstGeom>
          <a:noFill/>
        </p:spPr>
        <p:txBody>
          <a:bodyPr wrap="none" rtlCol="0">
            <a:spAutoFit/>
          </a:bodyPr>
          <a:lstStyle/>
          <a:p>
            <a:r>
              <a:rPr lang="en-US" sz="2400" dirty="0" err="1"/>
              <a:t>keep_prob</a:t>
            </a:r>
            <a:r>
              <a:rPr lang="en-US" sz="2400" dirty="0"/>
              <a:t>=0.8</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D9EA27-7310-4C2F-9F8F-F6754E6F480B}"/>
                  </a:ext>
                </a:extLst>
              </p:cNvPr>
              <p:cNvSpPr txBox="1"/>
              <p:nvPr/>
            </p:nvSpPr>
            <p:spPr>
              <a:xfrm>
                <a:off x="3094382" y="4455478"/>
                <a:ext cx="3600153"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𝑧</m:t>
                          </m:r>
                        </m:e>
                        <m:sup>
                          <m:r>
                            <a:rPr lang="en-US" sz="2800" b="0" i="1" smtClean="0">
                              <a:latin typeface="Cambria Math" panose="02040503050406030204" pitchFamily="18" charset="0"/>
                            </a:rPr>
                            <m:t>[4]</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[4]</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𝑎</m:t>
                          </m:r>
                        </m:e>
                        <m:sup>
                          <m:r>
                            <a:rPr lang="en-US" sz="2800" b="0" i="1" smtClean="0">
                              <a:latin typeface="Cambria Math" panose="02040503050406030204" pitchFamily="18" charset="0"/>
                            </a:rPr>
                            <m:t>[3]</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𝑏</m:t>
                          </m:r>
                        </m:e>
                        <m:sup>
                          <m:r>
                            <a:rPr lang="en-US" sz="2800" b="0" i="1" smtClean="0">
                              <a:latin typeface="Cambria Math" panose="02040503050406030204" pitchFamily="18" charset="0"/>
                            </a:rPr>
                            <m:t>[4]</m:t>
                          </m:r>
                        </m:sup>
                      </m:sSup>
                    </m:oMath>
                  </m:oMathPara>
                </a14:m>
                <a:endParaRPr lang="en-US" sz="2800" dirty="0"/>
              </a:p>
            </p:txBody>
          </p:sp>
        </mc:Choice>
        <mc:Fallback xmlns="">
          <p:sp>
            <p:nvSpPr>
              <p:cNvPr id="6" name="TextBox 5">
                <a:extLst>
                  <a:ext uri="{FF2B5EF4-FFF2-40B4-BE49-F238E27FC236}">
                    <a16:creationId xmlns:a16="http://schemas.microsoft.com/office/drawing/2014/main" id="{C9D9EA27-7310-4C2F-9F8F-F6754E6F480B}"/>
                  </a:ext>
                </a:extLst>
              </p:cNvPr>
              <p:cNvSpPr txBox="1">
                <a:spLocks noRot="1" noChangeAspect="1" noMove="1" noResize="1" noEditPoints="1" noAdjustHandles="1" noChangeArrowheads="1" noChangeShapeType="1" noTextEdit="1"/>
              </p:cNvSpPr>
              <p:nvPr/>
            </p:nvSpPr>
            <p:spPr>
              <a:xfrm>
                <a:off x="3094382" y="4455478"/>
                <a:ext cx="3600153" cy="449290"/>
              </a:xfrm>
              <a:prstGeom prst="rect">
                <a:avLst/>
              </a:prstGeom>
              <a:blipFill>
                <a:blip r:embed="rId2"/>
                <a:stretch>
                  <a:fillRect/>
                </a:stretch>
              </a:blipFill>
            </p:spPr>
            <p:txBody>
              <a:bodyPr/>
              <a:lstStyle/>
              <a:p>
                <a:r>
                  <a:rPr lang="ru-RU">
                    <a:noFill/>
                  </a:rPr>
                  <a:t> </a:t>
                </a:r>
              </a:p>
            </p:txBody>
          </p:sp>
        </mc:Fallback>
      </mc:AlternateContent>
      <p:cxnSp>
        <p:nvCxnSpPr>
          <p:cNvPr id="8" name="Straight Arrow Connector 7">
            <a:extLst>
              <a:ext uri="{FF2B5EF4-FFF2-40B4-BE49-F238E27FC236}">
                <a16:creationId xmlns:a16="http://schemas.microsoft.com/office/drawing/2014/main" id="{4D9995EB-A6E0-4172-9067-B116EFC72452}"/>
              </a:ext>
            </a:extLst>
          </p:cNvPr>
          <p:cNvCxnSpPr>
            <a:cxnSpLocks/>
          </p:cNvCxnSpPr>
          <p:nvPr/>
        </p:nvCxnSpPr>
        <p:spPr>
          <a:xfrm>
            <a:off x="5353189" y="4944853"/>
            <a:ext cx="917462" cy="505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1C288E3-9C88-43C9-8F5E-9AE77515080E}"/>
              </a:ext>
            </a:extLst>
          </p:cNvPr>
          <p:cNvSpPr txBox="1"/>
          <p:nvPr/>
        </p:nvSpPr>
        <p:spPr>
          <a:xfrm>
            <a:off x="6397345" y="5295894"/>
            <a:ext cx="2179699" cy="461665"/>
          </a:xfrm>
          <a:prstGeom prst="rect">
            <a:avLst/>
          </a:prstGeom>
          <a:noFill/>
        </p:spPr>
        <p:txBody>
          <a:bodyPr wrap="none" rtlCol="0">
            <a:spAutoFit/>
          </a:bodyPr>
          <a:lstStyle/>
          <a:p>
            <a:r>
              <a:rPr lang="en-US" sz="2400" dirty="0"/>
              <a:t>reduced by 20%</a:t>
            </a:r>
          </a:p>
        </p:txBody>
      </p:sp>
      <p:sp>
        <p:nvSpPr>
          <p:cNvPr id="9" name="Title 1">
            <a:extLst>
              <a:ext uri="{FF2B5EF4-FFF2-40B4-BE49-F238E27FC236}">
                <a16:creationId xmlns:a16="http://schemas.microsoft.com/office/drawing/2014/main" id="{5BC2B3FD-EBBE-489B-940C-358557036A13}"/>
              </a:ext>
            </a:extLst>
          </p:cNvPr>
          <p:cNvSpPr txBox="1">
            <a:spLocks/>
          </p:cNvSpPr>
          <p:nvPr/>
        </p:nvSpPr>
        <p:spPr>
          <a:xfrm>
            <a:off x="329474" y="57575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2400" dirty="0"/>
              <a:t>Making predictions at test time (No drop out)</a:t>
            </a:r>
          </a:p>
        </p:txBody>
      </p:sp>
    </p:spTree>
    <p:extLst>
      <p:ext uri="{BB962C8B-B14F-4D97-AF65-F5344CB8AC3E}">
        <p14:creationId xmlns:p14="http://schemas.microsoft.com/office/powerpoint/2010/main" val="414690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drop-out work?</a:t>
            </a:r>
          </a:p>
        </p:txBody>
      </p:sp>
      <p:sp>
        <p:nvSpPr>
          <p:cNvPr id="4" name="TextBox 3"/>
          <p:cNvSpPr txBox="1"/>
          <p:nvPr/>
        </p:nvSpPr>
        <p:spPr>
          <a:xfrm>
            <a:off x="866061" y="1327051"/>
            <a:ext cx="9857186" cy="1077218"/>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Intuition: Can’t rely on any one feature, so have to </a:t>
            </a:r>
          </a:p>
          <a:p>
            <a:r>
              <a:rPr lang="en-US" sz="3200" dirty="0">
                <a:latin typeface="Century Schoolbook" charset="0"/>
                <a:ea typeface="Century Schoolbook" charset="0"/>
                <a:cs typeface="Century Schoolbook" charset="0"/>
              </a:rPr>
              <a:t>spread out weights. </a:t>
            </a:r>
          </a:p>
        </p:txBody>
      </p:sp>
      <p:grpSp>
        <p:nvGrpSpPr>
          <p:cNvPr id="411" name="Group 410"/>
          <p:cNvGrpSpPr/>
          <p:nvPr/>
        </p:nvGrpSpPr>
        <p:grpSpPr>
          <a:xfrm>
            <a:off x="5905500" y="2917607"/>
            <a:ext cx="5891087" cy="3349885"/>
            <a:chOff x="919016" y="2963829"/>
            <a:chExt cx="5646287" cy="3283105"/>
          </a:xfrm>
        </p:grpSpPr>
        <mc:AlternateContent xmlns:mc="http://schemas.openxmlformats.org/markup-compatibility/2006" xmlns:a14="http://schemas.microsoft.com/office/drawing/2010/main">
          <mc:Choice Requires="a14">
            <p:sp>
              <p:nvSpPr>
                <p:cNvPr id="6" name="TextBox 5"/>
                <p:cNvSpPr txBox="1"/>
                <p:nvPr/>
              </p:nvSpPr>
              <p:spPr>
                <a:xfrm>
                  <a:off x="919016" y="3393158"/>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19016" y="3393158"/>
                  <a:ext cx="680029" cy="90376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9016" y="4118647"/>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19016" y="4118647"/>
                  <a:ext cx="680029" cy="903767"/>
                </a:xfrm>
                <a:prstGeom prst="rect">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3819845" y="375621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p:cNvSpPr/>
            <p:nvPr/>
          </p:nvSpPr>
          <p:spPr>
            <a:xfrm>
              <a:off x="3819845" y="426088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Oval 9"/>
            <p:cNvSpPr/>
            <p:nvPr/>
          </p:nvSpPr>
          <p:spPr>
            <a:xfrm>
              <a:off x="3819845" y="4803040"/>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Oval 10"/>
            <p:cNvSpPr/>
            <p:nvPr/>
          </p:nvSpPr>
          <p:spPr>
            <a:xfrm>
              <a:off x="2343852" y="3462863"/>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Oval 11"/>
            <p:cNvSpPr/>
            <p:nvPr/>
          </p:nvSpPr>
          <p:spPr>
            <a:xfrm>
              <a:off x="2343852" y="400502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p:cNvSpPr/>
            <p:nvPr/>
          </p:nvSpPr>
          <p:spPr>
            <a:xfrm>
              <a:off x="2363848" y="296382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3"/>
            <p:cNvSpPr/>
            <p:nvPr/>
          </p:nvSpPr>
          <p:spPr>
            <a:xfrm>
              <a:off x="5211854" y="425128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5" name="TextBox 14"/>
                <p:cNvSpPr txBox="1"/>
                <p:nvPr/>
              </p:nvSpPr>
              <p:spPr>
                <a:xfrm>
                  <a:off x="6193598" y="4151541"/>
                  <a:ext cx="371705" cy="500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193598" y="4151541"/>
                  <a:ext cx="371705" cy="500019"/>
                </a:xfrm>
                <a:prstGeom prst="rect">
                  <a:avLst/>
                </a:prstGeom>
                <a:blipFill rotWithShape="0">
                  <a:blip r:embed="rId4"/>
                  <a:stretch>
                    <a:fillRect/>
                  </a:stretch>
                </a:blipFill>
              </p:spPr>
              <p:txBody>
                <a:bodyPr/>
                <a:lstStyle/>
                <a:p>
                  <a:r>
                    <a:rPr lang="en-US">
                      <a:noFill/>
                    </a:rPr>
                    <a:t> </a:t>
                  </a:r>
                </a:p>
              </p:txBody>
            </p:sp>
          </mc:Fallback>
        </mc:AlternateContent>
        <p:sp>
          <p:nvSpPr>
            <p:cNvPr id="21" name="Oval 20"/>
            <p:cNvSpPr/>
            <p:nvPr/>
          </p:nvSpPr>
          <p:spPr>
            <a:xfrm>
              <a:off x="2343852" y="4438448"/>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4" name="TextBox 23"/>
                <p:cNvSpPr txBox="1"/>
                <p:nvPr/>
              </p:nvSpPr>
              <p:spPr>
                <a:xfrm>
                  <a:off x="919016" y="4844134"/>
                  <a:ext cx="680029" cy="903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919016" y="4844134"/>
                  <a:ext cx="680029" cy="903767"/>
                </a:xfrm>
                <a:prstGeom prst="rect">
                  <a:avLst/>
                </a:prstGeom>
                <a:blipFill rotWithShape="0">
                  <a:blip r:embed="rId5"/>
                  <a:stretch>
                    <a:fillRect/>
                  </a:stretch>
                </a:blipFill>
              </p:spPr>
              <p:txBody>
                <a:bodyPr/>
                <a:lstStyle/>
                <a:p>
                  <a:r>
                    <a:rPr lang="en-US">
                      <a:noFill/>
                    </a:rPr>
                    <a:t> </a:t>
                  </a:r>
                </a:p>
              </p:txBody>
            </p:sp>
          </mc:Fallback>
        </mc:AlternateContent>
        <p:cxnSp>
          <p:nvCxnSpPr>
            <p:cNvPr id="83" name="Straight Arrow Connector 82"/>
            <p:cNvCxnSpPr>
              <a:stCxn id="14" idx="6"/>
              <a:endCxn id="15" idx="1"/>
            </p:cNvCxnSpPr>
            <p:nvPr/>
          </p:nvCxnSpPr>
          <p:spPr>
            <a:xfrm>
              <a:off x="5485130" y="4391952"/>
              <a:ext cx="708468" cy="95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2353227" y="546656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Oval 87"/>
            <p:cNvSpPr/>
            <p:nvPr/>
          </p:nvSpPr>
          <p:spPr>
            <a:xfrm>
              <a:off x="2353227" y="5965595"/>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9" name="Oval 88"/>
            <p:cNvSpPr/>
            <p:nvPr/>
          </p:nvSpPr>
          <p:spPr>
            <a:xfrm>
              <a:off x="2343852" y="5001280"/>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1" name="Oval 90"/>
            <p:cNvSpPr/>
            <p:nvPr/>
          </p:nvSpPr>
          <p:spPr>
            <a:xfrm>
              <a:off x="3036005" y="3462863"/>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2" name="Oval 91"/>
            <p:cNvSpPr/>
            <p:nvPr/>
          </p:nvSpPr>
          <p:spPr>
            <a:xfrm>
              <a:off x="3036005" y="4005021"/>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3" name="Oval 92"/>
            <p:cNvSpPr/>
            <p:nvPr/>
          </p:nvSpPr>
          <p:spPr>
            <a:xfrm>
              <a:off x="3036005" y="2963830"/>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4" name="Oval 93"/>
            <p:cNvSpPr/>
            <p:nvPr/>
          </p:nvSpPr>
          <p:spPr>
            <a:xfrm>
              <a:off x="3036005" y="4438448"/>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Oval 94"/>
            <p:cNvSpPr/>
            <p:nvPr/>
          </p:nvSpPr>
          <p:spPr>
            <a:xfrm>
              <a:off x="3045380" y="546656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6" name="Oval 95"/>
            <p:cNvSpPr/>
            <p:nvPr/>
          </p:nvSpPr>
          <p:spPr>
            <a:xfrm>
              <a:off x="3045380" y="5965595"/>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7" name="Oval 96"/>
            <p:cNvSpPr/>
            <p:nvPr/>
          </p:nvSpPr>
          <p:spPr>
            <a:xfrm>
              <a:off x="3036005" y="5001280"/>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8" name="Oval 97"/>
            <p:cNvSpPr/>
            <p:nvPr/>
          </p:nvSpPr>
          <p:spPr>
            <a:xfrm>
              <a:off x="4564652" y="404236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Oval 98"/>
            <p:cNvSpPr/>
            <p:nvPr/>
          </p:nvSpPr>
          <p:spPr>
            <a:xfrm>
              <a:off x="4564652" y="454703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03" name="Straight Arrow Connector 102"/>
            <p:cNvCxnSpPr>
              <a:stCxn id="99" idx="6"/>
              <a:endCxn id="14" idx="2"/>
            </p:cNvCxnSpPr>
            <p:nvPr/>
          </p:nvCxnSpPr>
          <p:spPr>
            <a:xfrm flipV="1">
              <a:off x="4837928" y="4391952"/>
              <a:ext cx="373926" cy="2957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8" idx="6"/>
              <a:endCxn id="14" idx="2"/>
            </p:cNvCxnSpPr>
            <p:nvPr/>
          </p:nvCxnSpPr>
          <p:spPr>
            <a:xfrm>
              <a:off x="4837928" y="4183034"/>
              <a:ext cx="373926" cy="20891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0" idx="6"/>
              <a:endCxn id="99" idx="2"/>
            </p:cNvCxnSpPr>
            <p:nvPr/>
          </p:nvCxnSpPr>
          <p:spPr>
            <a:xfrm flipV="1">
              <a:off x="4093121" y="4687702"/>
              <a:ext cx="471531" cy="2560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 idx="6"/>
              <a:endCxn id="99" idx="2"/>
            </p:cNvCxnSpPr>
            <p:nvPr/>
          </p:nvCxnSpPr>
          <p:spPr>
            <a:xfrm>
              <a:off x="4093121" y="4401552"/>
              <a:ext cx="471531" cy="2861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8" idx="6"/>
              <a:endCxn id="98" idx="2"/>
            </p:cNvCxnSpPr>
            <p:nvPr/>
          </p:nvCxnSpPr>
          <p:spPr>
            <a:xfrm>
              <a:off x="4093121" y="3896884"/>
              <a:ext cx="471531" cy="2861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9" idx="6"/>
              <a:endCxn id="98" idx="2"/>
            </p:cNvCxnSpPr>
            <p:nvPr/>
          </p:nvCxnSpPr>
          <p:spPr>
            <a:xfrm flipV="1">
              <a:off x="4093121" y="4183034"/>
              <a:ext cx="471531" cy="21851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8" idx="6"/>
              <a:endCxn id="99" idx="2"/>
            </p:cNvCxnSpPr>
            <p:nvPr/>
          </p:nvCxnSpPr>
          <p:spPr>
            <a:xfrm>
              <a:off x="4093121" y="3896884"/>
              <a:ext cx="471531" cy="79081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 idx="6"/>
              <a:endCxn id="98" idx="2"/>
            </p:cNvCxnSpPr>
            <p:nvPr/>
          </p:nvCxnSpPr>
          <p:spPr>
            <a:xfrm flipV="1">
              <a:off x="4093121" y="4183034"/>
              <a:ext cx="471531" cy="76067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96" idx="6"/>
              <a:endCxn id="10" idx="2"/>
            </p:cNvCxnSpPr>
            <p:nvPr/>
          </p:nvCxnSpPr>
          <p:spPr>
            <a:xfrm flipV="1">
              <a:off x="3318656" y="4943710"/>
              <a:ext cx="501189" cy="116255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5" idx="6"/>
              <a:endCxn id="10" idx="2"/>
            </p:cNvCxnSpPr>
            <p:nvPr/>
          </p:nvCxnSpPr>
          <p:spPr>
            <a:xfrm flipV="1">
              <a:off x="3318656" y="4943710"/>
              <a:ext cx="501189" cy="6635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97" idx="6"/>
              <a:endCxn id="10" idx="2"/>
            </p:cNvCxnSpPr>
            <p:nvPr/>
          </p:nvCxnSpPr>
          <p:spPr>
            <a:xfrm flipV="1">
              <a:off x="3309281" y="4943710"/>
              <a:ext cx="510564" cy="1982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94" idx="6"/>
              <a:endCxn id="10" idx="2"/>
            </p:cNvCxnSpPr>
            <p:nvPr/>
          </p:nvCxnSpPr>
          <p:spPr>
            <a:xfrm>
              <a:off x="3309281" y="4579118"/>
              <a:ext cx="510564" cy="3645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94" idx="6"/>
              <a:endCxn id="9" idx="2"/>
            </p:cNvCxnSpPr>
            <p:nvPr/>
          </p:nvCxnSpPr>
          <p:spPr>
            <a:xfrm flipV="1">
              <a:off x="3309281" y="4401552"/>
              <a:ext cx="510564" cy="1775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94" idx="6"/>
              <a:endCxn id="8" idx="2"/>
            </p:cNvCxnSpPr>
            <p:nvPr/>
          </p:nvCxnSpPr>
          <p:spPr>
            <a:xfrm flipV="1">
              <a:off x="3309281" y="3896884"/>
              <a:ext cx="510564" cy="682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93" idx="6"/>
              <a:endCxn id="8" idx="2"/>
            </p:cNvCxnSpPr>
            <p:nvPr/>
          </p:nvCxnSpPr>
          <p:spPr>
            <a:xfrm>
              <a:off x="3309281" y="3104500"/>
              <a:ext cx="510564" cy="7923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91" idx="6"/>
              <a:endCxn id="8" idx="2"/>
            </p:cNvCxnSpPr>
            <p:nvPr/>
          </p:nvCxnSpPr>
          <p:spPr>
            <a:xfrm>
              <a:off x="3309281" y="3603533"/>
              <a:ext cx="510564" cy="29335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92" idx="6"/>
              <a:endCxn id="8" idx="2"/>
            </p:cNvCxnSpPr>
            <p:nvPr/>
          </p:nvCxnSpPr>
          <p:spPr>
            <a:xfrm flipV="1">
              <a:off x="3309281" y="3896884"/>
              <a:ext cx="510564" cy="2488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97" idx="6"/>
              <a:endCxn id="9" idx="2"/>
            </p:cNvCxnSpPr>
            <p:nvPr/>
          </p:nvCxnSpPr>
          <p:spPr>
            <a:xfrm flipV="1">
              <a:off x="3309281" y="4401552"/>
              <a:ext cx="510564" cy="7403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96" idx="6"/>
              <a:endCxn id="9" idx="2"/>
            </p:cNvCxnSpPr>
            <p:nvPr/>
          </p:nvCxnSpPr>
          <p:spPr>
            <a:xfrm flipV="1">
              <a:off x="3318656" y="4401552"/>
              <a:ext cx="501189" cy="170471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96" idx="6"/>
              <a:endCxn id="8" idx="2"/>
            </p:cNvCxnSpPr>
            <p:nvPr/>
          </p:nvCxnSpPr>
          <p:spPr>
            <a:xfrm flipV="1">
              <a:off x="3318656" y="3896884"/>
              <a:ext cx="501189" cy="22093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stCxn id="93" idx="6"/>
              <a:endCxn id="9" idx="2"/>
            </p:cNvCxnSpPr>
            <p:nvPr/>
          </p:nvCxnSpPr>
          <p:spPr>
            <a:xfrm>
              <a:off x="3309281" y="3104500"/>
              <a:ext cx="510564" cy="1297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93" idx="6"/>
              <a:endCxn id="10" idx="2"/>
            </p:cNvCxnSpPr>
            <p:nvPr/>
          </p:nvCxnSpPr>
          <p:spPr>
            <a:xfrm>
              <a:off x="3309281" y="3104500"/>
              <a:ext cx="510564" cy="183921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91" idx="6"/>
              <a:endCxn id="9" idx="2"/>
            </p:cNvCxnSpPr>
            <p:nvPr/>
          </p:nvCxnSpPr>
          <p:spPr>
            <a:xfrm>
              <a:off x="3309281" y="3603533"/>
              <a:ext cx="510564" cy="7980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92" idx="6"/>
              <a:endCxn id="9" idx="2"/>
            </p:cNvCxnSpPr>
            <p:nvPr/>
          </p:nvCxnSpPr>
          <p:spPr>
            <a:xfrm>
              <a:off x="3309281" y="4145691"/>
              <a:ext cx="510564" cy="25586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92" idx="6"/>
              <a:endCxn id="10" idx="2"/>
            </p:cNvCxnSpPr>
            <p:nvPr/>
          </p:nvCxnSpPr>
          <p:spPr>
            <a:xfrm>
              <a:off x="3309281" y="4145691"/>
              <a:ext cx="510564" cy="7980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stCxn id="91" idx="6"/>
              <a:endCxn id="10" idx="2"/>
            </p:cNvCxnSpPr>
            <p:nvPr/>
          </p:nvCxnSpPr>
          <p:spPr>
            <a:xfrm>
              <a:off x="3309281" y="3603533"/>
              <a:ext cx="510564" cy="134017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97" idx="6"/>
              <a:endCxn id="8" idx="2"/>
            </p:cNvCxnSpPr>
            <p:nvPr/>
          </p:nvCxnSpPr>
          <p:spPr>
            <a:xfrm flipV="1">
              <a:off x="3309281" y="3896884"/>
              <a:ext cx="510564" cy="12450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95" idx="6"/>
              <a:endCxn id="8" idx="2"/>
            </p:cNvCxnSpPr>
            <p:nvPr/>
          </p:nvCxnSpPr>
          <p:spPr>
            <a:xfrm flipV="1">
              <a:off x="3318656" y="3896884"/>
              <a:ext cx="501189" cy="17103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95" idx="6"/>
              <a:endCxn id="9" idx="2"/>
            </p:cNvCxnSpPr>
            <p:nvPr/>
          </p:nvCxnSpPr>
          <p:spPr>
            <a:xfrm flipV="1">
              <a:off x="3318656" y="4401552"/>
              <a:ext cx="501189" cy="12056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3" idx="6"/>
              <a:endCxn id="93" idx="2"/>
            </p:cNvCxnSpPr>
            <p:nvPr/>
          </p:nvCxnSpPr>
          <p:spPr>
            <a:xfrm>
              <a:off x="2637124" y="3104499"/>
              <a:ext cx="398881"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3" idx="6"/>
              <a:endCxn id="91" idx="2"/>
            </p:cNvCxnSpPr>
            <p:nvPr/>
          </p:nvCxnSpPr>
          <p:spPr>
            <a:xfrm>
              <a:off x="2637124" y="3104499"/>
              <a:ext cx="398881" cy="4990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1" idx="6"/>
              <a:endCxn id="91" idx="2"/>
            </p:cNvCxnSpPr>
            <p:nvPr/>
          </p:nvCxnSpPr>
          <p:spPr>
            <a:xfrm>
              <a:off x="2617128" y="3603533"/>
              <a:ext cx="41887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2" idx="6"/>
              <a:endCxn id="93" idx="2"/>
            </p:cNvCxnSpPr>
            <p:nvPr/>
          </p:nvCxnSpPr>
          <p:spPr>
            <a:xfrm flipV="1">
              <a:off x="2617128" y="3104500"/>
              <a:ext cx="418877" cy="10411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2" idx="6"/>
              <a:endCxn id="91" idx="2"/>
            </p:cNvCxnSpPr>
            <p:nvPr/>
          </p:nvCxnSpPr>
          <p:spPr>
            <a:xfrm flipV="1">
              <a:off x="2617128" y="3603533"/>
              <a:ext cx="418877" cy="5421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12" idx="6"/>
              <a:endCxn id="92" idx="2"/>
            </p:cNvCxnSpPr>
            <p:nvPr/>
          </p:nvCxnSpPr>
          <p:spPr>
            <a:xfrm>
              <a:off x="2617128" y="4145691"/>
              <a:ext cx="41887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2" idx="6"/>
              <a:endCxn id="94" idx="2"/>
            </p:cNvCxnSpPr>
            <p:nvPr/>
          </p:nvCxnSpPr>
          <p:spPr>
            <a:xfrm>
              <a:off x="2617128" y="4145691"/>
              <a:ext cx="418877" cy="4334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12" idx="6"/>
              <a:endCxn id="97" idx="2"/>
            </p:cNvCxnSpPr>
            <p:nvPr/>
          </p:nvCxnSpPr>
          <p:spPr>
            <a:xfrm>
              <a:off x="2617128" y="4145691"/>
              <a:ext cx="418877" cy="9962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12" idx="6"/>
              <a:endCxn id="95" idx="2"/>
            </p:cNvCxnSpPr>
            <p:nvPr/>
          </p:nvCxnSpPr>
          <p:spPr>
            <a:xfrm>
              <a:off x="2617128" y="4145691"/>
              <a:ext cx="428252" cy="14615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12" idx="6"/>
              <a:endCxn id="96" idx="2"/>
            </p:cNvCxnSpPr>
            <p:nvPr/>
          </p:nvCxnSpPr>
          <p:spPr>
            <a:xfrm>
              <a:off x="2617128" y="4145691"/>
              <a:ext cx="428252" cy="19605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a:stCxn id="11" idx="6"/>
              <a:endCxn id="93" idx="2"/>
            </p:cNvCxnSpPr>
            <p:nvPr/>
          </p:nvCxnSpPr>
          <p:spPr>
            <a:xfrm flipV="1">
              <a:off x="2617128" y="3104500"/>
              <a:ext cx="418877" cy="49903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11" idx="6"/>
              <a:endCxn id="94" idx="2"/>
            </p:cNvCxnSpPr>
            <p:nvPr/>
          </p:nvCxnSpPr>
          <p:spPr>
            <a:xfrm>
              <a:off x="2617128" y="3603533"/>
              <a:ext cx="418877" cy="9755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11" idx="6"/>
              <a:endCxn id="95" idx="2"/>
            </p:cNvCxnSpPr>
            <p:nvPr/>
          </p:nvCxnSpPr>
          <p:spPr>
            <a:xfrm>
              <a:off x="2617128" y="3603533"/>
              <a:ext cx="428252" cy="20036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11" idx="6"/>
              <a:endCxn id="96" idx="2"/>
            </p:cNvCxnSpPr>
            <p:nvPr/>
          </p:nvCxnSpPr>
          <p:spPr>
            <a:xfrm>
              <a:off x="2617128" y="3603533"/>
              <a:ext cx="428252" cy="25027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88" idx="6"/>
              <a:endCxn id="96" idx="2"/>
            </p:cNvCxnSpPr>
            <p:nvPr/>
          </p:nvCxnSpPr>
          <p:spPr>
            <a:xfrm>
              <a:off x="2626503" y="6106265"/>
              <a:ext cx="41887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a:stCxn id="11" idx="6"/>
              <a:endCxn id="92" idx="2"/>
            </p:cNvCxnSpPr>
            <p:nvPr/>
          </p:nvCxnSpPr>
          <p:spPr>
            <a:xfrm>
              <a:off x="2617128" y="3603533"/>
              <a:ext cx="418877" cy="5421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a:stCxn id="13" idx="6"/>
              <a:endCxn id="96" idx="2"/>
            </p:cNvCxnSpPr>
            <p:nvPr/>
          </p:nvCxnSpPr>
          <p:spPr>
            <a:xfrm>
              <a:off x="2637124" y="3104499"/>
              <a:ext cx="408256" cy="30017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a:stCxn id="13" idx="6"/>
              <a:endCxn id="95" idx="2"/>
            </p:cNvCxnSpPr>
            <p:nvPr/>
          </p:nvCxnSpPr>
          <p:spPr>
            <a:xfrm>
              <a:off x="2637124" y="3104499"/>
              <a:ext cx="408256" cy="250273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a:stCxn id="13" idx="6"/>
              <a:endCxn id="97" idx="2"/>
            </p:cNvCxnSpPr>
            <p:nvPr/>
          </p:nvCxnSpPr>
          <p:spPr>
            <a:xfrm>
              <a:off x="2637124" y="3104499"/>
              <a:ext cx="398881" cy="203745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13" idx="6"/>
              <a:endCxn id="94" idx="2"/>
            </p:cNvCxnSpPr>
            <p:nvPr/>
          </p:nvCxnSpPr>
          <p:spPr>
            <a:xfrm>
              <a:off x="2637124" y="3104499"/>
              <a:ext cx="398881" cy="14746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13" idx="6"/>
              <a:endCxn id="92" idx="2"/>
            </p:cNvCxnSpPr>
            <p:nvPr/>
          </p:nvCxnSpPr>
          <p:spPr>
            <a:xfrm>
              <a:off x="2637124" y="3104499"/>
              <a:ext cx="398881" cy="10411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88" idx="6"/>
              <a:endCxn id="95" idx="2"/>
            </p:cNvCxnSpPr>
            <p:nvPr/>
          </p:nvCxnSpPr>
          <p:spPr>
            <a:xfrm flipV="1">
              <a:off x="2626503" y="5607232"/>
              <a:ext cx="418877" cy="49903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88" idx="6"/>
              <a:endCxn id="97" idx="2"/>
            </p:cNvCxnSpPr>
            <p:nvPr/>
          </p:nvCxnSpPr>
          <p:spPr>
            <a:xfrm flipV="1">
              <a:off x="2626503" y="5141950"/>
              <a:ext cx="409502" cy="9643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88" idx="6"/>
              <a:endCxn id="94" idx="2"/>
            </p:cNvCxnSpPr>
            <p:nvPr/>
          </p:nvCxnSpPr>
          <p:spPr>
            <a:xfrm flipV="1">
              <a:off x="2626503" y="4579118"/>
              <a:ext cx="409502" cy="152714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88" idx="6"/>
              <a:endCxn id="92" idx="2"/>
            </p:cNvCxnSpPr>
            <p:nvPr/>
          </p:nvCxnSpPr>
          <p:spPr>
            <a:xfrm flipV="1">
              <a:off x="2626503" y="4145691"/>
              <a:ext cx="409502" cy="19605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a:stCxn id="88" idx="6"/>
              <a:endCxn id="91" idx="2"/>
            </p:cNvCxnSpPr>
            <p:nvPr/>
          </p:nvCxnSpPr>
          <p:spPr>
            <a:xfrm flipV="1">
              <a:off x="2626503" y="3603533"/>
              <a:ext cx="409502" cy="25027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88" idx="6"/>
              <a:endCxn id="93" idx="2"/>
            </p:cNvCxnSpPr>
            <p:nvPr/>
          </p:nvCxnSpPr>
          <p:spPr>
            <a:xfrm flipV="1">
              <a:off x="2626503" y="3104500"/>
              <a:ext cx="409502" cy="30017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stCxn id="87" idx="6"/>
              <a:endCxn id="96" idx="2"/>
            </p:cNvCxnSpPr>
            <p:nvPr/>
          </p:nvCxnSpPr>
          <p:spPr>
            <a:xfrm>
              <a:off x="2626503" y="5607232"/>
              <a:ext cx="418877" cy="49903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87" idx="6"/>
              <a:endCxn id="95" idx="2"/>
            </p:cNvCxnSpPr>
            <p:nvPr/>
          </p:nvCxnSpPr>
          <p:spPr>
            <a:xfrm>
              <a:off x="2626503" y="5607232"/>
              <a:ext cx="41887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87" idx="6"/>
              <a:endCxn id="97" idx="2"/>
            </p:cNvCxnSpPr>
            <p:nvPr/>
          </p:nvCxnSpPr>
          <p:spPr>
            <a:xfrm flipV="1">
              <a:off x="2626503" y="5141950"/>
              <a:ext cx="409502" cy="4652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87" idx="6"/>
              <a:endCxn id="94" idx="2"/>
            </p:cNvCxnSpPr>
            <p:nvPr/>
          </p:nvCxnSpPr>
          <p:spPr>
            <a:xfrm flipV="1">
              <a:off x="2626503" y="4579118"/>
              <a:ext cx="409502" cy="10281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87" idx="6"/>
              <a:endCxn id="92" idx="2"/>
            </p:cNvCxnSpPr>
            <p:nvPr/>
          </p:nvCxnSpPr>
          <p:spPr>
            <a:xfrm flipV="1">
              <a:off x="2626503" y="4145691"/>
              <a:ext cx="409502" cy="146154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87" idx="6"/>
              <a:endCxn id="91" idx="2"/>
            </p:cNvCxnSpPr>
            <p:nvPr/>
          </p:nvCxnSpPr>
          <p:spPr>
            <a:xfrm flipV="1">
              <a:off x="2626503" y="3603533"/>
              <a:ext cx="409502" cy="20036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a:stCxn id="87" idx="6"/>
              <a:endCxn id="93" idx="2"/>
            </p:cNvCxnSpPr>
            <p:nvPr/>
          </p:nvCxnSpPr>
          <p:spPr>
            <a:xfrm flipV="1">
              <a:off x="2626503" y="3104500"/>
              <a:ext cx="409502" cy="25027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6" name="Straight Arrow Connector 305"/>
            <p:cNvCxnSpPr>
              <a:stCxn id="89" idx="6"/>
              <a:endCxn id="96" idx="2"/>
            </p:cNvCxnSpPr>
            <p:nvPr/>
          </p:nvCxnSpPr>
          <p:spPr>
            <a:xfrm>
              <a:off x="2617128" y="5141950"/>
              <a:ext cx="428252" cy="9643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stCxn id="89" idx="6"/>
              <a:endCxn id="95" idx="2"/>
            </p:cNvCxnSpPr>
            <p:nvPr/>
          </p:nvCxnSpPr>
          <p:spPr>
            <a:xfrm>
              <a:off x="2617128" y="5141950"/>
              <a:ext cx="428252" cy="4652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a:stCxn id="89" idx="6"/>
              <a:endCxn id="97" idx="2"/>
            </p:cNvCxnSpPr>
            <p:nvPr/>
          </p:nvCxnSpPr>
          <p:spPr>
            <a:xfrm>
              <a:off x="2617128" y="5141950"/>
              <a:ext cx="41887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89" idx="6"/>
              <a:endCxn id="94" idx="2"/>
            </p:cNvCxnSpPr>
            <p:nvPr/>
          </p:nvCxnSpPr>
          <p:spPr>
            <a:xfrm flipV="1">
              <a:off x="2617128" y="4579118"/>
              <a:ext cx="418877" cy="562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a:stCxn id="89" idx="6"/>
              <a:endCxn id="92" idx="2"/>
            </p:cNvCxnSpPr>
            <p:nvPr/>
          </p:nvCxnSpPr>
          <p:spPr>
            <a:xfrm flipV="1">
              <a:off x="2617128" y="4145691"/>
              <a:ext cx="418877" cy="9962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1" name="Straight Arrow Connector 320"/>
            <p:cNvCxnSpPr>
              <a:stCxn id="89" idx="6"/>
              <a:endCxn id="91" idx="2"/>
            </p:cNvCxnSpPr>
            <p:nvPr/>
          </p:nvCxnSpPr>
          <p:spPr>
            <a:xfrm flipV="1">
              <a:off x="2617128" y="3603533"/>
              <a:ext cx="418877" cy="15384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4" name="Straight Arrow Connector 323"/>
            <p:cNvCxnSpPr>
              <a:stCxn id="89" idx="6"/>
              <a:endCxn id="93" idx="2"/>
            </p:cNvCxnSpPr>
            <p:nvPr/>
          </p:nvCxnSpPr>
          <p:spPr>
            <a:xfrm flipV="1">
              <a:off x="2617128" y="3104500"/>
              <a:ext cx="418877" cy="20374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a:stCxn id="21" idx="6"/>
              <a:endCxn id="96" idx="2"/>
            </p:cNvCxnSpPr>
            <p:nvPr/>
          </p:nvCxnSpPr>
          <p:spPr>
            <a:xfrm>
              <a:off x="2617128" y="4579118"/>
              <a:ext cx="428252" cy="152714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1" idx="6"/>
              <a:endCxn id="95" idx="2"/>
            </p:cNvCxnSpPr>
            <p:nvPr/>
          </p:nvCxnSpPr>
          <p:spPr>
            <a:xfrm>
              <a:off x="2617128" y="4579118"/>
              <a:ext cx="428252" cy="10281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a:stCxn id="21" idx="6"/>
              <a:endCxn id="97" idx="2"/>
            </p:cNvCxnSpPr>
            <p:nvPr/>
          </p:nvCxnSpPr>
          <p:spPr>
            <a:xfrm>
              <a:off x="2617128" y="4579118"/>
              <a:ext cx="418877" cy="562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a:stCxn id="21" idx="6"/>
              <a:endCxn id="94" idx="2"/>
            </p:cNvCxnSpPr>
            <p:nvPr/>
          </p:nvCxnSpPr>
          <p:spPr>
            <a:xfrm>
              <a:off x="2617128" y="4579118"/>
              <a:ext cx="41887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a:stCxn id="21" idx="6"/>
              <a:endCxn id="92" idx="2"/>
            </p:cNvCxnSpPr>
            <p:nvPr/>
          </p:nvCxnSpPr>
          <p:spPr>
            <a:xfrm flipV="1">
              <a:off x="2617128" y="4145691"/>
              <a:ext cx="418877" cy="4334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stCxn id="21" idx="6"/>
              <a:endCxn id="91" idx="2"/>
            </p:cNvCxnSpPr>
            <p:nvPr/>
          </p:nvCxnSpPr>
          <p:spPr>
            <a:xfrm flipV="1">
              <a:off x="2617128" y="3603533"/>
              <a:ext cx="418877" cy="9755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5" name="Straight Arrow Connector 344"/>
            <p:cNvCxnSpPr>
              <a:stCxn id="21" idx="6"/>
              <a:endCxn id="93" idx="2"/>
            </p:cNvCxnSpPr>
            <p:nvPr/>
          </p:nvCxnSpPr>
          <p:spPr>
            <a:xfrm flipV="1">
              <a:off x="2617128" y="3104500"/>
              <a:ext cx="418877" cy="147461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a:stCxn id="24" idx="3"/>
              <a:endCxn id="88" idx="2"/>
            </p:cNvCxnSpPr>
            <p:nvPr/>
          </p:nvCxnSpPr>
          <p:spPr>
            <a:xfrm>
              <a:off x="1599045" y="5296018"/>
              <a:ext cx="754182" cy="81024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stCxn id="24" idx="3"/>
              <a:endCxn id="87" idx="2"/>
            </p:cNvCxnSpPr>
            <p:nvPr/>
          </p:nvCxnSpPr>
          <p:spPr>
            <a:xfrm>
              <a:off x="1599045" y="5296018"/>
              <a:ext cx="754182" cy="3112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4" idx="3"/>
              <a:endCxn id="89" idx="2"/>
            </p:cNvCxnSpPr>
            <p:nvPr/>
          </p:nvCxnSpPr>
          <p:spPr>
            <a:xfrm flipV="1">
              <a:off x="1599045" y="5141950"/>
              <a:ext cx="744807" cy="15406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24" idx="3"/>
              <a:endCxn id="21" idx="2"/>
            </p:cNvCxnSpPr>
            <p:nvPr/>
          </p:nvCxnSpPr>
          <p:spPr>
            <a:xfrm flipV="1">
              <a:off x="1599045" y="4579118"/>
              <a:ext cx="744807" cy="71690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a:stCxn id="24" idx="3"/>
              <a:endCxn id="12" idx="2"/>
            </p:cNvCxnSpPr>
            <p:nvPr/>
          </p:nvCxnSpPr>
          <p:spPr>
            <a:xfrm flipV="1">
              <a:off x="1599045" y="4145691"/>
              <a:ext cx="744807" cy="11503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24" idx="3"/>
              <a:endCxn id="11" idx="2"/>
            </p:cNvCxnSpPr>
            <p:nvPr/>
          </p:nvCxnSpPr>
          <p:spPr>
            <a:xfrm flipV="1">
              <a:off x="1599045" y="3603533"/>
              <a:ext cx="744807" cy="16924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a:stCxn id="24" idx="3"/>
              <a:endCxn id="13" idx="2"/>
            </p:cNvCxnSpPr>
            <p:nvPr/>
          </p:nvCxnSpPr>
          <p:spPr>
            <a:xfrm flipV="1">
              <a:off x="1599045" y="3104499"/>
              <a:ext cx="764803" cy="21915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9" name="Straight Arrow Connector 368"/>
            <p:cNvCxnSpPr>
              <a:stCxn id="7" idx="3"/>
              <a:endCxn id="13" idx="2"/>
            </p:cNvCxnSpPr>
            <p:nvPr/>
          </p:nvCxnSpPr>
          <p:spPr>
            <a:xfrm flipV="1">
              <a:off x="1599045" y="3104499"/>
              <a:ext cx="764803" cy="1466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stCxn id="7" idx="3"/>
              <a:endCxn id="11" idx="2"/>
            </p:cNvCxnSpPr>
            <p:nvPr/>
          </p:nvCxnSpPr>
          <p:spPr>
            <a:xfrm flipV="1">
              <a:off x="1599045" y="3603533"/>
              <a:ext cx="744807" cy="9669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a:stCxn id="7" idx="3"/>
              <a:endCxn id="12" idx="2"/>
            </p:cNvCxnSpPr>
            <p:nvPr/>
          </p:nvCxnSpPr>
          <p:spPr>
            <a:xfrm flipV="1">
              <a:off x="1599045" y="4145691"/>
              <a:ext cx="744807" cy="4248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a:stCxn id="7" idx="3"/>
              <a:endCxn id="21" idx="2"/>
            </p:cNvCxnSpPr>
            <p:nvPr/>
          </p:nvCxnSpPr>
          <p:spPr>
            <a:xfrm>
              <a:off x="1599045" y="4570531"/>
              <a:ext cx="744807" cy="85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1" name="Straight Arrow Connector 380"/>
            <p:cNvCxnSpPr>
              <a:stCxn id="7" idx="3"/>
              <a:endCxn id="89" idx="2"/>
            </p:cNvCxnSpPr>
            <p:nvPr/>
          </p:nvCxnSpPr>
          <p:spPr>
            <a:xfrm>
              <a:off x="1599045" y="4570531"/>
              <a:ext cx="744807" cy="5714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4" name="Straight Arrow Connector 383"/>
            <p:cNvCxnSpPr>
              <a:stCxn id="7" idx="3"/>
              <a:endCxn id="87" idx="2"/>
            </p:cNvCxnSpPr>
            <p:nvPr/>
          </p:nvCxnSpPr>
          <p:spPr>
            <a:xfrm>
              <a:off x="1599045" y="4570531"/>
              <a:ext cx="754182" cy="1036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a:stCxn id="7" idx="3"/>
              <a:endCxn id="88" idx="2"/>
            </p:cNvCxnSpPr>
            <p:nvPr/>
          </p:nvCxnSpPr>
          <p:spPr>
            <a:xfrm>
              <a:off x="1599045" y="4570531"/>
              <a:ext cx="754182" cy="15357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a:stCxn id="6" idx="3"/>
              <a:endCxn id="13" idx="2"/>
            </p:cNvCxnSpPr>
            <p:nvPr/>
          </p:nvCxnSpPr>
          <p:spPr>
            <a:xfrm flipV="1">
              <a:off x="1599045" y="3104499"/>
              <a:ext cx="764803" cy="7405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a:stCxn id="6" idx="3"/>
              <a:endCxn id="11" idx="2"/>
            </p:cNvCxnSpPr>
            <p:nvPr/>
          </p:nvCxnSpPr>
          <p:spPr>
            <a:xfrm flipV="1">
              <a:off x="1599045" y="3603533"/>
              <a:ext cx="744807" cy="2415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6" name="Straight Arrow Connector 395"/>
            <p:cNvCxnSpPr>
              <a:stCxn id="6" idx="3"/>
              <a:endCxn id="12" idx="2"/>
            </p:cNvCxnSpPr>
            <p:nvPr/>
          </p:nvCxnSpPr>
          <p:spPr>
            <a:xfrm>
              <a:off x="1599045" y="3845042"/>
              <a:ext cx="744807" cy="30064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a:stCxn id="6" idx="3"/>
              <a:endCxn id="21" idx="2"/>
            </p:cNvCxnSpPr>
            <p:nvPr/>
          </p:nvCxnSpPr>
          <p:spPr>
            <a:xfrm>
              <a:off x="1599045" y="3845042"/>
              <a:ext cx="744807" cy="73407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2" name="Straight Arrow Connector 401"/>
            <p:cNvCxnSpPr>
              <a:stCxn id="6" idx="3"/>
              <a:endCxn id="89" idx="2"/>
            </p:cNvCxnSpPr>
            <p:nvPr/>
          </p:nvCxnSpPr>
          <p:spPr>
            <a:xfrm>
              <a:off x="1599045" y="3845042"/>
              <a:ext cx="744807" cy="12969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5" name="Straight Arrow Connector 404"/>
            <p:cNvCxnSpPr>
              <a:stCxn id="6" idx="3"/>
              <a:endCxn id="87" idx="2"/>
            </p:cNvCxnSpPr>
            <p:nvPr/>
          </p:nvCxnSpPr>
          <p:spPr>
            <a:xfrm>
              <a:off x="1599045" y="3845042"/>
              <a:ext cx="754182" cy="176219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8" name="Straight Arrow Connector 407"/>
            <p:cNvCxnSpPr>
              <a:stCxn id="6" idx="3"/>
              <a:endCxn id="88" idx="2"/>
            </p:cNvCxnSpPr>
            <p:nvPr/>
          </p:nvCxnSpPr>
          <p:spPr>
            <a:xfrm>
              <a:off x="1599045" y="3845042"/>
              <a:ext cx="754182" cy="22612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009185" y="5611098"/>
            <a:ext cx="476412" cy="369332"/>
          </a:xfrm>
          <a:prstGeom prst="rect">
            <a:avLst/>
          </a:prstGeom>
        </p:spPr>
        <p:txBody>
          <a:bodyPr wrap="none">
            <a:spAutoFit/>
          </a:bodyPr>
          <a:lstStyle/>
          <a:p>
            <a:r>
              <a:rPr lang="en-US" dirty="0"/>
              <a:t>1.0</a:t>
            </a:r>
          </a:p>
        </p:txBody>
      </p:sp>
      <p:sp>
        <p:nvSpPr>
          <p:cNvPr id="16" name="Rectangle 15"/>
          <p:cNvSpPr/>
          <p:nvPr/>
        </p:nvSpPr>
        <p:spPr>
          <a:xfrm>
            <a:off x="7317330" y="6378414"/>
            <a:ext cx="476412" cy="369332"/>
          </a:xfrm>
          <a:prstGeom prst="rect">
            <a:avLst/>
          </a:prstGeom>
        </p:spPr>
        <p:txBody>
          <a:bodyPr wrap="none">
            <a:spAutoFit/>
          </a:bodyPr>
          <a:lstStyle/>
          <a:p>
            <a:r>
              <a:rPr lang="en-US" dirty="0"/>
              <a:t>0.7</a:t>
            </a:r>
          </a:p>
        </p:txBody>
      </p:sp>
      <p:sp>
        <p:nvSpPr>
          <p:cNvPr id="17" name="Rectangle 16"/>
          <p:cNvSpPr/>
          <p:nvPr/>
        </p:nvSpPr>
        <p:spPr>
          <a:xfrm>
            <a:off x="8110549" y="6411024"/>
            <a:ext cx="476412" cy="369332"/>
          </a:xfrm>
          <a:prstGeom prst="rect">
            <a:avLst/>
          </a:prstGeom>
        </p:spPr>
        <p:txBody>
          <a:bodyPr wrap="none">
            <a:spAutoFit/>
          </a:bodyPr>
          <a:lstStyle/>
          <a:p>
            <a:r>
              <a:rPr lang="en-US" dirty="0"/>
              <a:t>0.5</a:t>
            </a:r>
          </a:p>
        </p:txBody>
      </p:sp>
      <p:sp>
        <p:nvSpPr>
          <p:cNvPr id="18" name="Rectangle 17"/>
          <p:cNvSpPr/>
          <p:nvPr/>
        </p:nvSpPr>
        <p:spPr>
          <a:xfrm>
            <a:off x="8836454" y="5388977"/>
            <a:ext cx="476412" cy="369332"/>
          </a:xfrm>
          <a:prstGeom prst="rect">
            <a:avLst/>
          </a:prstGeom>
        </p:spPr>
        <p:txBody>
          <a:bodyPr wrap="none">
            <a:spAutoFit/>
          </a:bodyPr>
          <a:lstStyle/>
          <a:p>
            <a:r>
              <a:rPr lang="en-US" dirty="0"/>
              <a:t>0.7</a:t>
            </a:r>
          </a:p>
        </p:txBody>
      </p:sp>
      <p:sp>
        <p:nvSpPr>
          <p:cNvPr id="19" name="Rectangle 18"/>
          <p:cNvSpPr/>
          <p:nvPr/>
        </p:nvSpPr>
        <p:spPr>
          <a:xfrm>
            <a:off x="9613552" y="5023642"/>
            <a:ext cx="476412" cy="369332"/>
          </a:xfrm>
          <a:prstGeom prst="rect">
            <a:avLst/>
          </a:prstGeom>
        </p:spPr>
        <p:txBody>
          <a:bodyPr wrap="none">
            <a:spAutoFit/>
          </a:bodyPr>
          <a:lstStyle/>
          <a:p>
            <a:r>
              <a:rPr lang="en-US" dirty="0"/>
              <a:t>1.0</a:t>
            </a:r>
          </a:p>
        </p:txBody>
      </p:sp>
      <p:sp>
        <p:nvSpPr>
          <p:cNvPr id="135" name="Rectangle 134"/>
          <p:cNvSpPr/>
          <p:nvPr/>
        </p:nvSpPr>
        <p:spPr>
          <a:xfrm>
            <a:off x="10225131" y="4620079"/>
            <a:ext cx="476412" cy="369332"/>
          </a:xfrm>
          <a:prstGeom prst="rect">
            <a:avLst/>
          </a:prstGeom>
        </p:spPr>
        <p:txBody>
          <a:bodyPr wrap="none">
            <a:spAutoFit/>
          </a:bodyPr>
          <a:lstStyle/>
          <a:p>
            <a:r>
              <a:rPr lang="en-US" dirty="0"/>
              <a:t>1.0</a:t>
            </a:r>
          </a:p>
        </p:txBody>
      </p:sp>
      <p:sp>
        <p:nvSpPr>
          <p:cNvPr id="20" name="Rectangle 19"/>
          <p:cNvSpPr/>
          <p:nvPr/>
        </p:nvSpPr>
        <p:spPr>
          <a:xfrm>
            <a:off x="32878" y="5342810"/>
            <a:ext cx="6059736" cy="461665"/>
          </a:xfrm>
          <a:prstGeom prst="rect">
            <a:avLst/>
          </a:prstGeom>
        </p:spPr>
        <p:txBody>
          <a:bodyPr wrap="none">
            <a:spAutoFit/>
          </a:bodyPr>
          <a:lstStyle/>
          <a:p>
            <a:r>
              <a:rPr lang="en-US" sz="2400" dirty="0"/>
              <a:t>Downside: J doesn't decrease in every iteration</a:t>
            </a:r>
          </a:p>
        </p:txBody>
      </p:sp>
    </p:spTree>
    <p:extLst>
      <p:ext uri="{BB962C8B-B14F-4D97-AF65-F5344CB8AC3E}">
        <p14:creationId xmlns:p14="http://schemas.microsoft.com/office/powerpoint/2010/main" val="123540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18" grpId="0"/>
      <p:bldP spid="19" grpId="0"/>
      <p:bldP spid="1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0344"/>
            <a:ext cx="10515600" cy="674091"/>
          </a:xfrm>
        </p:spPr>
        <p:txBody>
          <a:bodyPr>
            <a:normAutofit/>
          </a:bodyPr>
          <a:lstStyle/>
          <a:p>
            <a:r>
              <a:rPr lang="en-US" sz="3000" b="1" dirty="0"/>
              <a:t>Applied ML is a highly iterative process</a:t>
            </a:r>
          </a:p>
        </p:txBody>
      </p:sp>
      <mc:AlternateContent xmlns:mc="http://schemas.openxmlformats.org/markup-compatibility/2006" xmlns:a14="http://schemas.microsoft.com/office/drawing/2010/main">
        <mc:Choice Requires="a14">
          <p:sp>
            <p:nvSpPr>
              <p:cNvPr id="5" name="TextBox 4"/>
              <p:cNvSpPr txBox="1"/>
              <p:nvPr/>
            </p:nvSpPr>
            <p:spPr>
              <a:xfrm>
                <a:off x="646231" y="1039216"/>
                <a:ext cx="8053269" cy="6154442"/>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Parameters: </a:t>
                </a:r>
                <a14:m>
                  <m:oMath xmlns:m="http://schemas.openxmlformats.org/officeDocument/2006/math">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1</m:t>
                            </m:r>
                          </m:e>
                        </m:d>
                      </m:sup>
                    </m:sSup>
                    <m:r>
                      <a:rPr lang="en-US" sz="2400" b="0" i="1" smtClean="0">
                        <a:latin typeface="Cambria Math" charset="0"/>
                        <a:ea typeface="Century Schoolbook" charset="0"/>
                        <a:cs typeface="Century Schoolbook" charset="0"/>
                      </a:rPr>
                      <m:t> ,</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 </m:t>
                        </m:r>
                        <m:r>
                          <a:rPr lang="en-US" sz="2400" b="0" i="1" smtClean="0">
                            <a:latin typeface="Cambria Math" charset="0"/>
                            <a:ea typeface="Century Schoolbook" charset="0"/>
                            <a:cs typeface="Century Schoolbook" charset="0"/>
                          </a:rPr>
                          <m:t>𝑏</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1</m:t>
                            </m:r>
                          </m:e>
                        </m:d>
                        <m:r>
                          <a:rPr lang="en-US" sz="2400" b="0" i="1" smtClean="0">
                            <a:latin typeface="Cambria Math" charset="0"/>
                            <a:ea typeface="Century Schoolbook" charset="0"/>
                            <a:cs typeface="Century Schoolbook" charset="0"/>
                          </a:rPr>
                          <m:t> </m:t>
                        </m:r>
                      </m:sup>
                    </m:sSup>
                    <m:r>
                      <a:rPr lang="en-US" sz="2400" b="0" i="1" smtClean="0">
                        <a:latin typeface="Cambria Math" charset="0"/>
                        <a:ea typeface="Century Schoolbook" charset="0"/>
                        <a:cs typeface="Century Schoolbook" charset="0"/>
                      </a:rPr>
                      <m:t>, </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2</m:t>
                            </m:r>
                          </m:e>
                        </m:d>
                      </m:sup>
                    </m:sSup>
                    <m:r>
                      <a:rPr lang="en-US" sz="2400" b="0" i="1" smtClean="0">
                        <a:latin typeface="Cambria Math" charset="0"/>
                        <a:ea typeface="Century Schoolbook" charset="0"/>
                        <a:cs typeface="Century Schoolbook" charset="0"/>
                      </a:rPr>
                      <m:t> ,</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𝑏</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2</m:t>
                            </m:r>
                          </m:e>
                        </m:d>
                        <m:r>
                          <a:rPr lang="en-US" sz="2400" b="0" i="1" smtClean="0">
                            <a:latin typeface="Cambria Math" charset="0"/>
                            <a:ea typeface="Century Schoolbook" charset="0"/>
                            <a:cs typeface="Century Schoolbook" charset="0"/>
                          </a:rPr>
                          <m:t> </m:t>
                        </m:r>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3</m:t>
                            </m:r>
                          </m:e>
                        </m:d>
                        <m:r>
                          <a:rPr lang="en-US" sz="2400" b="0" i="1" smtClean="0">
                            <a:latin typeface="Cambria Math" charset="0"/>
                            <a:ea typeface="Century Schoolbook" charset="0"/>
                            <a:cs typeface="Century Schoolbook" charset="0"/>
                          </a:rPr>
                          <m:t> </m:t>
                        </m:r>
                      </m:sup>
                    </m:sSup>
                    <m:r>
                      <a:rPr lang="en-US" sz="2400" b="0" i="1" smtClean="0">
                        <a:latin typeface="Cambria Math" charset="0"/>
                        <a:ea typeface="Century Schoolbook" charset="0"/>
                        <a:cs typeface="Century Schoolbook" charset="0"/>
                      </a:rPr>
                      <m:t>, </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𝑏</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3</m:t>
                            </m:r>
                          </m:e>
                        </m:d>
                        <m:r>
                          <a:rPr lang="en-US" sz="2400" b="0" i="1" smtClean="0">
                            <a:latin typeface="Cambria Math" charset="0"/>
                            <a:ea typeface="Century Schoolbook" charset="0"/>
                            <a:cs typeface="Century Schoolbook" charset="0"/>
                          </a:rPr>
                          <m:t> </m:t>
                        </m:r>
                      </m:sup>
                    </m:sSup>
                    <m:r>
                      <a:rPr lang="en-US" sz="2400" b="0" i="1" smtClean="0">
                        <a:latin typeface="Cambria Math" charset="0"/>
                        <a:ea typeface="Century Schoolbook" charset="0"/>
                        <a:cs typeface="Century Schoolbook" charset="0"/>
                      </a:rPr>
                      <m:t>…</m:t>
                    </m:r>
                  </m:oMath>
                </a14:m>
                <a:r>
                  <a:rPr lang="en-US" sz="2400" dirty="0">
                    <a:latin typeface="Century Schoolbook" charset="0"/>
                    <a:ea typeface="Century Schoolbook" charset="0"/>
                    <a:cs typeface="Century Schoolbook" charset="0"/>
                  </a:rPr>
                  <a:t> </a:t>
                </a:r>
              </a:p>
              <a:p>
                <a:endParaRPr lang="en-US" sz="2800" dirty="0">
                  <a:latin typeface="Century Schoolbook" charset="0"/>
                  <a:ea typeface="Century Schoolbook" charset="0"/>
                  <a:cs typeface="Century Schoolbook" charset="0"/>
                </a:endParaRPr>
              </a:p>
              <a:p>
                <a:r>
                  <a:rPr lang="en-US" sz="2800" dirty="0" err="1">
                    <a:latin typeface="Century Schoolbook" charset="0"/>
                    <a:ea typeface="Century Schoolbook" charset="0"/>
                    <a:cs typeface="Century Schoolbook" charset="0"/>
                  </a:rPr>
                  <a:t>Hyperparameters</a:t>
                </a:r>
                <a:r>
                  <a:rPr lang="en-US" sz="2800" dirty="0">
                    <a:latin typeface="Century Schoolbook" charset="0"/>
                    <a:ea typeface="Century Schoolbook" charset="0"/>
                    <a:cs typeface="Century Schoolbook" charset="0"/>
                  </a:rPr>
                  <a:t>:       </a:t>
                </a:r>
              </a:p>
              <a:p>
                <a:endParaRPr lang="en-US" sz="2800" dirty="0">
                  <a:latin typeface="Century Schoolbook" charset="0"/>
                  <a:ea typeface="Century Schoolbook" charset="0"/>
                  <a:cs typeface="Century Schoolbook" charset="0"/>
                </a:endParaRPr>
              </a:p>
              <a:p>
                <a:r>
                  <a:rPr lang="en-US" sz="2400" dirty="0">
                    <a:latin typeface="Century Schoolbook" charset="0"/>
                    <a:ea typeface="Century Schoolbook" charset="0"/>
                    <a:cs typeface="Century Schoolbook" charset="0"/>
                  </a:rPr>
                  <a:t>learning rate</a:t>
                </a:r>
              </a:p>
              <a:p>
                <a:r>
                  <a:rPr lang="en-US" sz="2400" dirty="0">
                    <a:latin typeface="Century Schoolbook" charset="0"/>
                    <a:ea typeface="Century Schoolbook" charset="0"/>
                    <a:cs typeface="Century Schoolbook" charset="0"/>
                  </a:rPr>
                  <a:t># iterations</a:t>
                </a:r>
              </a:p>
              <a:p>
                <a:r>
                  <a:rPr lang="en-US" sz="2400" dirty="0">
                    <a:latin typeface="Century Schoolbook" charset="0"/>
                    <a:ea typeface="Century Schoolbook" charset="0"/>
                    <a:cs typeface="Century Schoolbook" charset="0"/>
                  </a:rPr>
                  <a:t># hidden layers </a:t>
                </a:r>
              </a:p>
              <a:p>
                <a:r>
                  <a:rPr lang="en-US" sz="2400" dirty="0">
                    <a:latin typeface="Century Schoolbook" charset="0"/>
                    <a:ea typeface="Century Schoolbook" charset="0"/>
                    <a:cs typeface="Century Schoolbook" charset="0"/>
                  </a:rPr>
                  <a:t># hidden units</a:t>
                </a:r>
              </a:p>
              <a:p>
                <a:r>
                  <a:rPr lang="en-US" sz="2400" dirty="0">
                    <a:latin typeface="Century Schoolbook" charset="0"/>
                    <a:ea typeface="Century Schoolbook" charset="0"/>
                    <a:cs typeface="Century Schoolbook" charset="0"/>
                  </a:rPr>
                  <a:t># choice of activation function</a:t>
                </a:r>
              </a:p>
              <a:p>
                <a:r>
                  <a:rPr lang="en-US" sz="2400" dirty="0" err="1">
                    <a:latin typeface="Century Schoolbook" charset="0"/>
                    <a:ea typeface="Century Schoolbook" charset="0"/>
                    <a:cs typeface="Century Schoolbook" charset="0"/>
                  </a:rPr>
                  <a:t>minibatch</a:t>
                </a:r>
                <a:r>
                  <a:rPr lang="en-US" sz="2400" dirty="0">
                    <a:latin typeface="Century Schoolbook" charset="0"/>
                    <a:ea typeface="Century Schoolbook" charset="0"/>
                    <a:cs typeface="Century Schoolbook" charset="0"/>
                  </a:rPr>
                  <a:t> size, </a:t>
                </a:r>
              </a:p>
              <a:p>
                <a:r>
                  <a:rPr lang="en-US" sz="2400" dirty="0">
                    <a:latin typeface="Century Schoolbook" charset="0"/>
                    <a:ea typeface="Century Schoolbook" charset="0"/>
                    <a:cs typeface="Century Schoolbook" charset="0"/>
                  </a:rPr>
                  <a:t>regularization parameter</a:t>
                </a:r>
              </a:p>
              <a:p>
                <a:endParaRPr lang="en-US" sz="2800" dirty="0">
                  <a:latin typeface="Century Schoolbook" charset="0"/>
                  <a:ea typeface="Century Schoolbook" charset="0"/>
                  <a:cs typeface="Century Schoolbook" charset="0"/>
                </a:endParaRPr>
              </a:p>
              <a:p>
                <a:endParaRPr lang="en-US" sz="2800" dirty="0">
                  <a:latin typeface="Century Schoolbook" charset="0"/>
                  <a:ea typeface="Century Schoolbook" charset="0"/>
                  <a:cs typeface="Century Schoolbook" charset="0"/>
                </a:endParaRPr>
              </a:p>
              <a:p>
                <a:endParaRPr lang="en-US" sz="2800" dirty="0">
                  <a:latin typeface="Century Schoolbook" charset="0"/>
                  <a:ea typeface="Century Schoolbook" charset="0"/>
                  <a:cs typeface="Century Schoolbook" charset="0"/>
                </a:endParaRPr>
              </a:p>
              <a:p>
                <a:endParaRPr lang="en-US" sz="28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46231" y="1039216"/>
                <a:ext cx="8053269" cy="6154442"/>
              </a:xfrm>
              <a:prstGeom prst="rect">
                <a:avLst/>
              </a:prstGeom>
              <a:blipFill>
                <a:blip r:embed="rId2"/>
                <a:stretch>
                  <a:fillRect l="-1514" t="-990"/>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dirty="0"/>
              <a:t>© deeplearning.ai</a:t>
            </a:r>
          </a:p>
        </p:txBody>
      </p:sp>
      <p:grpSp>
        <p:nvGrpSpPr>
          <p:cNvPr id="4" name="Group 3"/>
          <p:cNvGrpSpPr/>
          <p:nvPr/>
        </p:nvGrpSpPr>
        <p:grpSpPr>
          <a:xfrm>
            <a:off x="7476290" y="3022497"/>
            <a:ext cx="3999512" cy="2722053"/>
            <a:chOff x="5538346" y="1446081"/>
            <a:chExt cx="5759856" cy="3771209"/>
          </a:xfrm>
        </p:grpSpPr>
        <p:sp>
          <p:nvSpPr>
            <p:cNvPr id="13" name="TextBox 12"/>
            <p:cNvSpPr txBox="1"/>
            <p:nvPr/>
          </p:nvSpPr>
          <p:spPr>
            <a:xfrm>
              <a:off x="8351855" y="1446081"/>
              <a:ext cx="917239"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Idea</a:t>
              </a:r>
              <a:endParaRPr lang="en-US" dirty="0">
                <a:latin typeface="Century Schoolbook" charset="0"/>
                <a:ea typeface="Century Schoolbook" charset="0"/>
                <a:cs typeface="Century Schoolbook" charset="0"/>
              </a:endParaRPr>
            </a:p>
          </p:txBody>
        </p:sp>
        <p:sp>
          <p:nvSpPr>
            <p:cNvPr id="14" name="TextBox 13"/>
            <p:cNvSpPr txBox="1"/>
            <p:nvPr/>
          </p:nvSpPr>
          <p:spPr>
            <a:xfrm>
              <a:off x="5538346" y="4531310"/>
              <a:ext cx="215315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Experiment</a:t>
              </a:r>
              <a:endParaRPr lang="en-US" dirty="0">
                <a:latin typeface="Century Schoolbook" charset="0"/>
                <a:ea typeface="Century Schoolbook" charset="0"/>
                <a:cs typeface="Century Schoolbook" charset="0"/>
              </a:endParaRPr>
            </a:p>
          </p:txBody>
        </p:sp>
        <p:sp>
          <p:nvSpPr>
            <p:cNvPr id="15" name="TextBox 14"/>
            <p:cNvSpPr txBox="1"/>
            <p:nvPr/>
          </p:nvSpPr>
          <p:spPr>
            <a:xfrm>
              <a:off x="10287989" y="4531310"/>
              <a:ext cx="101021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Code</a:t>
              </a:r>
            </a:p>
          </p:txBody>
        </p:sp>
        <p:pic>
          <p:nvPicPr>
            <p:cNvPr id="16" name="Shape 167">
              <a:extLst>
                <a:ext uri="{FF2B5EF4-FFF2-40B4-BE49-F238E27FC236}">
                  <a16:creationId xmlns:a16="http://schemas.microsoft.com/office/drawing/2014/main" id="{9675B8D5-35D2-48A7-B7BE-49424F1E067F}"/>
                </a:ext>
              </a:extLst>
            </p:cNvPr>
            <p:cNvPicPr preferRelativeResize="0"/>
            <p:nvPr/>
          </p:nvPicPr>
          <p:blipFill>
            <a:blip r:embed="rId3"/>
            <a:stretch>
              <a:fillRect/>
            </a:stretch>
          </p:blipFill>
          <p:spPr>
            <a:xfrm rot="21035338">
              <a:off x="7422796" y="2069887"/>
              <a:ext cx="2982149" cy="3147403"/>
            </a:xfrm>
            <a:prstGeom prst="rect">
              <a:avLst/>
            </a:prstGeom>
          </p:spPr>
        </p:pic>
        <p:sp>
          <p:nvSpPr>
            <p:cNvPr id="17" name="Circular Arrow 10">
              <a:extLst>
                <a:ext uri="{FF2B5EF4-FFF2-40B4-BE49-F238E27FC236}">
                  <a16:creationId xmlns:a16="http://schemas.microsoft.com/office/drawing/2014/main" id="{D829F44D-8E0F-4232-9206-48605EE02EC4}"/>
                </a:ext>
              </a:extLst>
            </p:cNvPr>
            <p:cNvSpPr>
              <a:spLocks/>
            </p:cNvSpPr>
            <p:nvPr/>
          </p:nvSpPr>
          <p:spPr bwMode="auto">
            <a:xfrm rot="1728690">
              <a:off x="7464664" y="1969301"/>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a:solidFill>
                  <a:schemeClr val="accent1"/>
                </a:solidFill>
              </a:endParaRPr>
            </a:p>
          </p:txBody>
        </p:sp>
        <p:sp>
          <p:nvSpPr>
            <p:cNvPr id="18" name="Circular Arrow 11">
              <a:extLst>
                <a:ext uri="{FF2B5EF4-FFF2-40B4-BE49-F238E27FC236}">
                  <a16:creationId xmlns:a16="http://schemas.microsoft.com/office/drawing/2014/main" id="{4C3E769F-1AD7-4930-A110-DBEC602604B3}"/>
                </a:ext>
              </a:extLst>
            </p:cNvPr>
            <p:cNvSpPr>
              <a:spLocks/>
            </p:cNvSpPr>
            <p:nvPr/>
          </p:nvSpPr>
          <p:spPr bwMode="auto">
            <a:xfrm rot="8370669">
              <a:off x="7446092" y="1991914"/>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a:solidFill>
                  <a:schemeClr val="accent1"/>
                </a:solidFill>
              </a:endParaRPr>
            </a:p>
          </p:txBody>
        </p:sp>
        <p:sp>
          <p:nvSpPr>
            <p:cNvPr id="19" name="Circular Arrow 13">
              <a:extLst>
                <a:ext uri="{FF2B5EF4-FFF2-40B4-BE49-F238E27FC236}">
                  <a16:creationId xmlns:a16="http://schemas.microsoft.com/office/drawing/2014/main" id="{56FBD134-B58D-481A-A0F8-4F080CF8F399}"/>
                </a:ext>
              </a:extLst>
            </p:cNvPr>
            <p:cNvSpPr>
              <a:spLocks/>
            </p:cNvSpPr>
            <p:nvPr/>
          </p:nvSpPr>
          <p:spPr bwMode="auto">
            <a:xfrm rot="15624824">
              <a:off x="7520218" y="1993212"/>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dirty="0">
                <a:solidFill>
                  <a:schemeClr val="accent1"/>
                </a:solidFill>
              </a:endParaRPr>
            </a:p>
          </p:txBody>
        </p:sp>
      </p:grpSp>
      <p:sp>
        <p:nvSpPr>
          <p:cNvPr id="20" name="Rectangle 19">
            <a:extLst>
              <a:ext uri="{FF2B5EF4-FFF2-40B4-BE49-F238E27FC236}">
                <a16:creationId xmlns:a16="http://schemas.microsoft.com/office/drawing/2014/main" id="{DFACF564-DBC6-4981-A32B-1046DE6FA531}"/>
              </a:ext>
            </a:extLst>
          </p:cNvPr>
          <p:cNvSpPr/>
          <p:nvPr/>
        </p:nvSpPr>
        <p:spPr>
          <a:xfrm>
            <a:off x="646231" y="5939332"/>
            <a:ext cx="9241871" cy="369332"/>
          </a:xfrm>
          <a:prstGeom prst="rect">
            <a:avLst/>
          </a:prstGeom>
        </p:spPr>
        <p:txBody>
          <a:bodyPr wrap="square">
            <a:spAutoFit/>
          </a:bodyPr>
          <a:lstStyle/>
          <a:p>
            <a:r>
              <a:rPr lang="ru-RU" dirty="0"/>
              <a:t>NLP, </a:t>
            </a:r>
            <a:r>
              <a:rPr lang="ru-RU" dirty="0" err="1"/>
              <a:t>Computer</a:t>
            </a:r>
            <a:r>
              <a:rPr lang="ru-RU" dirty="0"/>
              <a:t> </a:t>
            </a:r>
            <a:r>
              <a:rPr lang="ru-RU" dirty="0" err="1"/>
              <a:t>Vision</a:t>
            </a:r>
            <a:r>
              <a:rPr lang="ru-RU" dirty="0"/>
              <a:t>, </a:t>
            </a:r>
            <a:r>
              <a:rPr lang="ru-RU" dirty="0" err="1"/>
              <a:t>Speech</a:t>
            </a:r>
            <a:r>
              <a:rPr lang="ru-RU" dirty="0"/>
              <a:t> </a:t>
            </a:r>
            <a:r>
              <a:rPr lang="ru-RU" dirty="0" err="1"/>
              <a:t>Recognition</a:t>
            </a:r>
            <a:r>
              <a:rPr lang="ru-RU" dirty="0"/>
              <a:t>, </a:t>
            </a:r>
            <a:r>
              <a:rPr lang="ru-RU" dirty="0" err="1"/>
              <a:t>Structured</a:t>
            </a:r>
            <a:r>
              <a:rPr lang="ru-RU" dirty="0"/>
              <a:t> </a:t>
            </a:r>
            <a:r>
              <a:rPr lang="ru-RU" dirty="0" err="1"/>
              <a:t>data</a:t>
            </a:r>
            <a:r>
              <a:rPr lang="ru-RU" dirty="0"/>
              <a:t> (</a:t>
            </a:r>
            <a:r>
              <a:rPr lang="ru-RU" dirty="0" err="1"/>
              <a:t>Ads</a:t>
            </a:r>
            <a:r>
              <a:rPr lang="ru-RU" dirty="0"/>
              <a:t>, </a:t>
            </a:r>
            <a:r>
              <a:rPr lang="ru-RU" dirty="0" err="1"/>
              <a:t>Search</a:t>
            </a:r>
            <a:r>
              <a:rPr lang="ru-RU" dirty="0"/>
              <a:t>, </a:t>
            </a:r>
            <a:r>
              <a:rPr lang="ru-RU" dirty="0" err="1"/>
              <a:t>Security</a:t>
            </a:r>
            <a:r>
              <a:rPr lang="ru-RU" dirty="0"/>
              <a:t>, </a:t>
            </a:r>
            <a:r>
              <a:rPr lang="ru-RU" dirty="0" err="1"/>
              <a:t>logistic</a:t>
            </a:r>
            <a:r>
              <a:rPr lang="ru-RU" dirty="0"/>
              <a:t>...)</a:t>
            </a:r>
          </a:p>
        </p:txBody>
      </p:sp>
      <p:grpSp>
        <p:nvGrpSpPr>
          <p:cNvPr id="21" name="Group 163"/>
          <p:cNvGrpSpPr>
            <a:grpSpLocks/>
          </p:cNvGrpSpPr>
          <p:nvPr/>
        </p:nvGrpSpPr>
        <p:grpSpPr bwMode="auto">
          <a:xfrm>
            <a:off x="7476290" y="368268"/>
            <a:ext cx="4271210" cy="2224891"/>
            <a:chOff x="1905000" y="2190750"/>
            <a:chExt cx="3483917" cy="1744001"/>
          </a:xfrm>
        </p:grpSpPr>
        <p:sp>
          <p:nvSpPr>
            <p:cNvPr id="22" name="Oval 21">
              <a:extLst>
                <a:ext uri="{FF2B5EF4-FFF2-40B4-BE49-F238E27FC236}">
                  <a16:creationId xmlns:a16="http://schemas.microsoft.com/office/drawing/2014/main" id="{78186B70-92E5-40EA-A7D6-05BAFAB93886}"/>
                </a:ext>
              </a:extLst>
            </p:cNvPr>
            <p:cNvSpPr/>
            <p:nvPr/>
          </p:nvSpPr>
          <p:spPr>
            <a:xfrm>
              <a:off x="1905000" y="3183250"/>
              <a:ext cx="287520" cy="2876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3" name="Oval 22">
              <a:extLst>
                <a:ext uri="{FF2B5EF4-FFF2-40B4-BE49-F238E27FC236}">
                  <a16:creationId xmlns:a16="http://schemas.microsoft.com/office/drawing/2014/main" id="{34697230-3AC5-4142-AB5B-14BB03231F9E}"/>
                </a:ext>
              </a:extLst>
            </p:cNvPr>
            <p:cNvSpPr/>
            <p:nvPr/>
          </p:nvSpPr>
          <p:spPr>
            <a:xfrm>
              <a:off x="1905000" y="2848961"/>
              <a:ext cx="287520" cy="2876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4" name="Oval 23">
              <a:extLst>
                <a:ext uri="{FF2B5EF4-FFF2-40B4-BE49-F238E27FC236}">
                  <a16:creationId xmlns:a16="http://schemas.microsoft.com/office/drawing/2014/main" id="{C38723F7-D539-4F2C-9032-481B9F863013}"/>
                </a:ext>
              </a:extLst>
            </p:cNvPr>
            <p:cNvSpPr/>
            <p:nvPr/>
          </p:nvSpPr>
          <p:spPr>
            <a:xfrm>
              <a:off x="1905000" y="2514674"/>
              <a:ext cx="287520" cy="2876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5" name="Oval 24">
              <a:extLst>
                <a:ext uri="{FF2B5EF4-FFF2-40B4-BE49-F238E27FC236}">
                  <a16:creationId xmlns:a16="http://schemas.microsoft.com/office/drawing/2014/main" id="{DC141FCD-B40B-48FC-B2CB-0511590DD0B6}"/>
                </a:ext>
              </a:extLst>
            </p:cNvPr>
            <p:cNvSpPr/>
            <p:nvPr/>
          </p:nvSpPr>
          <p:spPr>
            <a:xfrm>
              <a:off x="2899665" y="2190750"/>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6" name="Oval 25">
              <a:extLst>
                <a:ext uri="{FF2B5EF4-FFF2-40B4-BE49-F238E27FC236}">
                  <a16:creationId xmlns:a16="http://schemas.microsoft.com/office/drawing/2014/main" id="{CA6579EA-1CB6-4728-A133-D052BC777B2C}"/>
                </a:ext>
              </a:extLst>
            </p:cNvPr>
            <p:cNvSpPr/>
            <p:nvPr/>
          </p:nvSpPr>
          <p:spPr>
            <a:xfrm>
              <a:off x="5101397" y="2369556"/>
              <a:ext cx="287520" cy="28764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7" name="Straight Arrow Connector 26">
              <a:extLst>
                <a:ext uri="{FF2B5EF4-FFF2-40B4-BE49-F238E27FC236}">
                  <a16:creationId xmlns:a16="http://schemas.microsoft.com/office/drawing/2014/main" id="{65CC958A-1E63-47B7-925B-5E67779804FC}"/>
                </a:ext>
              </a:extLst>
            </p:cNvPr>
            <p:cNvCxnSpPr>
              <a:stCxn id="24" idx="6"/>
              <a:endCxn id="25" idx="2"/>
            </p:cNvCxnSpPr>
            <p:nvPr/>
          </p:nvCxnSpPr>
          <p:spPr>
            <a:xfrm flipV="1">
              <a:off x="2192520" y="2333277"/>
              <a:ext cx="707145" cy="3239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EF40EAE-423A-4925-8A2D-F639DCDE7662}"/>
                </a:ext>
              </a:extLst>
            </p:cNvPr>
            <p:cNvCxnSpPr>
              <a:stCxn id="23" idx="6"/>
              <a:endCxn id="25" idx="2"/>
            </p:cNvCxnSpPr>
            <p:nvPr/>
          </p:nvCxnSpPr>
          <p:spPr>
            <a:xfrm flipV="1">
              <a:off x="2192520" y="2333277"/>
              <a:ext cx="707145" cy="6582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3FE4CF-00DB-412D-B3F2-91B7C67924C7}"/>
                </a:ext>
              </a:extLst>
            </p:cNvPr>
            <p:cNvCxnSpPr>
              <a:stCxn id="22" idx="6"/>
              <a:endCxn id="25" idx="2"/>
            </p:cNvCxnSpPr>
            <p:nvPr/>
          </p:nvCxnSpPr>
          <p:spPr>
            <a:xfrm flipV="1">
              <a:off x="2192520" y="2333277"/>
              <a:ext cx="707145" cy="99509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E30819D-3256-4D8E-ABF6-9C468DB09288}"/>
                </a:ext>
              </a:extLst>
            </p:cNvPr>
            <p:cNvSpPr/>
            <p:nvPr/>
          </p:nvSpPr>
          <p:spPr>
            <a:xfrm>
              <a:off x="2899665" y="2563909"/>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1" name="Straight Arrow Connector 30">
              <a:extLst>
                <a:ext uri="{FF2B5EF4-FFF2-40B4-BE49-F238E27FC236}">
                  <a16:creationId xmlns:a16="http://schemas.microsoft.com/office/drawing/2014/main" id="{DC646956-D054-4AD8-9448-4BB7305B274C}"/>
                </a:ext>
              </a:extLst>
            </p:cNvPr>
            <p:cNvCxnSpPr>
              <a:stCxn id="24" idx="6"/>
              <a:endCxn id="30" idx="2"/>
            </p:cNvCxnSpPr>
            <p:nvPr/>
          </p:nvCxnSpPr>
          <p:spPr>
            <a:xfrm>
              <a:off x="2192520" y="2657199"/>
              <a:ext cx="707145" cy="5182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EFB4D0-FC4E-4265-81FC-EE5B3F05C7B5}"/>
                </a:ext>
              </a:extLst>
            </p:cNvPr>
            <p:cNvCxnSpPr>
              <a:stCxn id="23" idx="6"/>
              <a:endCxn id="30" idx="2"/>
            </p:cNvCxnSpPr>
            <p:nvPr/>
          </p:nvCxnSpPr>
          <p:spPr>
            <a:xfrm flipV="1">
              <a:off x="2192520" y="2709026"/>
              <a:ext cx="707145" cy="2824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AE3D5EA-DE32-4824-AC79-B2F0309038B1}"/>
                </a:ext>
              </a:extLst>
            </p:cNvPr>
            <p:cNvCxnSpPr>
              <a:stCxn id="22" idx="6"/>
              <a:endCxn id="30" idx="2"/>
            </p:cNvCxnSpPr>
            <p:nvPr/>
          </p:nvCxnSpPr>
          <p:spPr>
            <a:xfrm flipV="1">
              <a:off x="2192520" y="2709026"/>
              <a:ext cx="707145" cy="6193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F9C3D5D-1B19-43AA-B5EE-4AE68D5610A6}"/>
                </a:ext>
              </a:extLst>
            </p:cNvPr>
            <p:cNvSpPr/>
            <p:nvPr/>
          </p:nvSpPr>
          <p:spPr>
            <a:xfrm>
              <a:off x="2899665" y="2921520"/>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5" name="Straight Arrow Connector 34">
              <a:extLst>
                <a:ext uri="{FF2B5EF4-FFF2-40B4-BE49-F238E27FC236}">
                  <a16:creationId xmlns:a16="http://schemas.microsoft.com/office/drawing/2014/main" id="{5C3EC920-8D9D-4712-BA2B-6807E715C7FC}"/>
                </a:ext>
              </a:extLst>
            </p:cNvPr>
            <p:cNvCxnSpPr>
              <a:stCxn id="24" idx="6"/>
              <a:endCxn id="34" idx="2"/>
            </p:cNvCxnSpPr>
            <p:nvPr/>
          </p:nvCxnSpPr>
          <p:spPr>
            <a:xfrm>
              <a:off x="2192520" y="2657199"/>
              <a:ext cx="707145" cy="40943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CE8A63F-26F7-4BA7-BE7B-642C31433C24}"/>
                </a:ext>
              </a:extLst>
            </p:cNvPr>
            <p:cNvCxnSpPr>
              <a:stCxn id="23" idx="6"/>
              <a:endCxn id="34" idx="2"/>
            </p:cNvCxnSpPr>
            <p:nvPr/>
          </p:nvCxnSpPr>
          <p:spPr>
            <a:xfrm>
              <a:off x="2192520" y="2991488"/>
              <a:ext cx="707145" cy="75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BAC6577-533B-4985-984A-0773DF0A68A4}"/>
                </a:ext>
              </a:extLst>
            </p:cNvPr>
            <p:cNvCxnSpPr>
              <a:stCxn id="22" idx="6"/>
              <a:endCxn id="34" idx="2"/>
            </p:cNvCxnSpPr>
            <p:nvPr/>
          </p:nvCxnSpPr>
          <p:spPr>
            <a:xfrm flipV="1">
              <a:off x="2192520" y="3066637"/>
              <a:ext cx="707145" cy="26173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DFAA0A8-41D6-48DE-A4C8-D2DEA1908C76}"/>
                </a:ext>
              </a:extLst>
            </p:cNvPr>
            <p:cNvSpPr/>
            <p:nvPr/>
          </p:nvSpPr>
          <p:spPr>
            <a:xfrm>
              <a:off x="2899665" y="3273948"/>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9" name="Straight Arrow Connector 38">
              <a:extLst>
                <a:ext uri="{FF2B5EF4-FFF2-40B4-BE49-F238E27FC236}">
                  <a16:creationId xmlns:a16="http://schemas.microsoft.com/office/drawing/2014/main" id="{ED9682BD-6122-4CA8-BBAC-CAB9161B12C9}"/>
                </a:ext>
              </a:extLst>
            </p:cNvPr>
            <p:cNvCxnSpPr>
              <a:stCxn id="24" idx="6"/>
              <a:endCxn id="38" idx="2"/>
            </p:cNvCxnSpPr>
            <p:nvPr/>
          </p:nvCxnSpPr>
          <p:spPr>
            <a:xfrm>
              <a:off x="2192520" y="2657199"/>
              <a:ext cx="707145" cy="75927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25E6C3-E192-4A0F-8E1E-81D02706CB84}"/>
                </a:ext>
              </a:extLst>
            </p:cNvPr>
            <p:cNvCxnSpPr>
              <a:stCxn id="23" idx="6"/>
              <a:endCxn id="38" idx="2"/>
            </p:cNvCxnSpPr>
            <p:nvPr/>
          </p:nvCxnSpPr>
          <p:spPr>
            <a:xfrm>
              <a:off x="2192520" y="2991488"/>
              <a:ext cx="707145" cy="4249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D1D750-CA86-4C57-BB6A-296232EB226D}"/>
                </a:ext>
              </a:extLst>
            </p:cNvPr>
            <p:cNvCxnSpPr>
              <a:stCxn id="22" idx="6"/>
              <a:endCxn id="38" idx="2"/>
            </p:cNvCxnSpPr>
            <p:nvPr/>
          </p:nvCxnSpPr>
          <p:spPr>
            <a:xfrm>
              <a:off x="2192520" y="3328368"/>
              <a:ext cx="707145" cy="8810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4A7B2DF-3243-4062-97DE-19A14262A7E9}"/>
                </a:ext>
              </a:extLst>
            </p:cNvPr>
            <p:cNvSpPr/>
            <p:nvPr/>
          </p:nvSpPr>
          <p:spPr>
            <a:xfrm>
              <a:off x="2899665" y="3639333"/>
              <a:ext cx="287520" cy="28764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3" name="Straight Arrow Connector 42">
              <a:extLst>
                <a:ext uri="{FF2B5EF4-FFF2-40B4-BE49-F238E27FC236}">
                  <a16:creationId xmlns:a16="http://schemas.microsoft.com/office/drawing/2014/main" id="{F2B34AD9-6D97-4911-B3C5-976235A71D37}"/>
                </a:ext>
              </a:extLst>
            </p:cNvPr>
            <p:cNvCxnSpPr>
              <a:stCxn id="24" idx="6"/>
              <a:endCxn id="42" idx="2"/>
            </p:cNvCxnSpPr>
            <p:nvPr/>
          </p:nvCxnSpPr>
          <p:spPr>
            <a:xfrm>
              <a:off x="2192520" y="2657199"/>
              <a:ext cx="707145" cy="11246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AF1F70-9939-4302-BEDC-73E392F21045}"/>
                </a:ext>
              </a:extLst>
            </p:cNvPr>
            <p:cNvCxnSpPr>
              <a:stCxn id="23" idx="6"/>
              <a:endCxn id="42" idx="2"/>
            </p:cNvCxnSpPr>
            <p:nvPr/>
          </p:nvCxnSpPr>
          <p:spPr>
            <a:xfrm>
              <a:off x="2192520" y="2991488"/>
              <a:ext cx="707145" cy="7903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492483B-5254-4F40-B5BE-CF2AF7F2786B}"/>
                </a:ext>
              </a:extLst>
            </p:cNvPr>
            <p:cNvCxnSpPr>
              <a:stCxn id="22" idx="6"/>
              <a:endCxn id="42" idx="2"/>
            </p:cNvCxnSpPr>
            <p:nvPr/>
          </p:nvCxnSpPr>
          <p:spPr>
            <a:xfrm>
              <a:off x="2192520" y="3328368"/>
              <a:ext cx="707145" cy="45349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C9CC862-D7FC-427A-8A35-3A6F287DD9DA}"/>
                </a:ext>
              </a:extLst>
            </p:cNvPr>
            <p:cNvSpPr/>
            <p:nvPr/>
          </p:nvSpPr>
          <p:spPr>
            <a:xfrm>
              <a:off x="4029024" y="2190750"/>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7" name="Straight Arrow Connector 46">
              <a:extLst>
                <a:ext uri="{FF2B5EF4-FFF2-40B4-BE49-F238E27FC236}">
                  <a16:creationId xmlns:a16="http://schemas.microsoft.com/office/drawing/2014/main" id="{7F559339-4A9A-48BC-A8CE-3AADFC39BE8D}"/>
                </a:ext>
              </a:extLst>
            </p:cNvPr>
            <p:cNvCxnSpPr>
              <a:stCxn id="25" idx="6"/>
              <a:endCxn id="46" idx="2"/>
            </p:cNvCxnSpPr>
            <p:nvPr/>
          </p:nvCxnSpPr>
          <p:spPr>
            <a:xfrm flipV="1">
              <a:off x="3187185" y="2333277"/>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748D0D-4154-41B2-A25B-09B2C961DAD1}"/>
                </a:ext>
              </a:extLst>
            </p:cNvPr>
            <p:cNvCxnSpPr>
              <a:stCxn id="30" idx="6"/>
              <a:endCxn id="46" idx="2"/>
            </p:cNvCxnSpPr>
            <p:nvPr/>
          </p:nvCxnSpPr>
          <p:spPr>
            <a:xfrm flipV="1">
              <a:off x="3187185" y="2333277"/>
              <a:ext cx="841840" cy="3757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A8D000-0D42-474C-A8B8-61D8D61D0211}"/>
                </a:ext>
              </a:extLst>
            </p:cNvPr>
            <p:cNvCxnSpPr>
              <a:stCxn id="34" idx="6"/>
              <a:endCxn id="46" idx="2"/>
            </p:cNvCxnSpPr>
            <p:nvPr/>
          </p:nvCxnSpPr>
          <p:spPr>
            <a:xfrm flipV="1">
              <a:off x="3187185" y="2333277"/>
              <a:ext cx="841840" cy="7333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E9B1DE0-4240-45B9-8DFF-BA76989CDEAE}"/>
                </a:ext>
              </a:extLst>
            </p:cNvPr>
            <p:cNvCxnSpPr>
              <a:stCxn id="38" idx="6"/>
              <a:endCxn id="46" idx="2"/>
            </p:cNvCxnSpPr>
            <p:nvPr/>
          </p:nvCxnSpPr>
          <p:spPr>
            <a:xfrm flipV="1">
              <a:off x="3187185" y="2333277"/>
              <a:ext cx="841840" cy="108319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3D661F0-5286-47E3-BE8B-5A2EE20D0C2F}"/>
                </a:ext>
              </a:extLst>
            </p:cNvPr>
            <p:cNvCxnSpPr>
              <a:stCxn id="42" idx="6"/>
              <a:endCxn id="46" idx="2"/>
            </p:cNvCxnSpPr>
            <p:nvPr/>
          </p:nvCxnSpPr>
          <p:spPr>
            <a:xfrm flipV="1">
              <a:off x="3187185" y="2333277"/>
              <a:ext cx="841840" cy="14485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73ED65A-5D71-4EBF-8F1A-F5EC69D970EC}"/>
                </a:ext>
              </a:extLst>
            </p:cNvPr>
            <p:cNvSpPr/>
            <p:nvPr/>
          </p:nvSpPr>
          <p:spPr>
            <a:xfrm>
              <a:off x="4029024" y="2569092"/>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53" name="Straight Arrow Connector 52">
              <a:extLst>
                <a:ext uri="{FF2B5EF4-FFF2-40B4-BE49-F238E27FC236}">
                  <a16:creationId xmlns:a16="http://schemas.microsoft.com/office/drawing/2014/main" id="{005D1CC2-7F2F-4952-88F4-520AD048B9D8}"/>
                </a:ext>
              </a:extLst>
            </p:cNvPr>
            <p:cNvCxnSpPr>
              <a:endCxn id="52" idx="2"/>
            </p:cNvCxnSpPr>
            <p:nvPr/>
          </p:nvCxnSpPr>
          <p:spPr>
            <a:xfrm flipV="1">
              <a:off x="3187185" y="2711619"/>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AB11C0-78DE-49C5-BD13-C1E144D439EB}"/>
                </a:ext>
              </a:extLst>
            </p:cNvPr>
            <p:cNvCxnSpPr>
              <a:stCxn id="34" idx="6"/>
              <a:endCxn id="52" idx="2"/>
            </p:cNvCxnSpPr>
            <p:nvPr/>
          </p:nvCxnSpPr>
          <p:spPr>
            <a:xfrm flipV="1">
              <a:off x="3187185" y="2711619"/>
              <a:ext cx="841840" cy="3550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56EC5C7-2B28-48B7-B9FB-3F083E089C34}"/>
                </a:ext>
              </a:extLst>
            </p:cNvPr>
            <p:cNvCxnSpPr>
              <a:endCxn id="52" idx="2"/>
            </p:cNvCxnSpPr>
            <p:nvPr/>
          </p:nvCxnSpPr>
          <p:spPr>
            <a:xfrm flipV="1">
              <a:off x="3187185" y="2711619"/>
              <a:ext cx="841840" cy="7333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A654A4-F0C8-4FF7-8FDA-4F325B82E286}"/>
                </a:ext>
              </a:extLst>
            </p:cNvPr>
            <p:cNvCxnSpPr>
              <a:endCxn id="52" idx="2"/>
            </p:cNvCxnSpPr>
            <p:nvPr/>
          </p:nvCxnSpPr>
          <p:spPr>
            <a:xfrm flipV="1">
              <a:off x="3187185" y="2711619"/>
              <a:ext cx="841840" cy="108319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A073E4-25F0-4D69-8CA1-E1EAD710FF33}"/>
                </a:ext>
              </a:extLst>
            </p:cNvPr>
            <p:cNvCxnSpPr>
              <a:stCxn id="25" idx="6"/>
              <a:endCxn id="52" idx="2"/>
            </p:cNvCxnSpPr>
            <p:nvPr/>
          </p:nvCxnSpPr>
          <p:spPr>
            <a:xfrm>
              <a:off x="3187185" y="2333277"/>
              <a:ext cx="841840" cy="3783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4975911-558E-468C-AB47-723BBDFE44D6}"/>
                </a:ext>
              </a:extLst>
            </p:cNvPr>
            <p:cNvSpPr/>
            <p:nvPr/>
          </p:nvSpPr>
          <p:spPr>
            <a:xfrm>
              <a:off x="4029024" y="2916337"/>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59" name="Straight Arrow Connector 58">
              <a:extLst>
                <a:ext uri="{FF2B5EF4-FFF2-40B4-BE49-F238E27FC236}">
                  <a16:creationId xmlns:a16="http://schemas.microsoft.com/office/drawing/2014/main" id="{C1469337-8BCE-468C-98B2-289F7CD3F1B0}"/>
                </a:ext>
              </a:extLst>
            </p:cNvPr>
            <p:cNvCxnSpPr>
              <a:endCxn id="58" idx="2"/>
            </p:cNvCxnSpPr>
            <p:nvPr/>
          </p:nvCxnSpPr>
          <p:spPr>
            <a:xfrm flipV="1">
              <a:off x="3187185" y="3058864"/>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65E2D86-F378-4A22-85CB-91C8861AAEC7}"/>
                </a:ext>
              </a:extLst>
            </p:cNvPr>
            <p:cNvCxnSpPr>
              <a:endCxn id="58" idx="2"/>
            </p:cNvCxnSpPr>
            <p:nvPr/>
          </p:nvCxnSpPr>
          <p:spPr>
            <a:xfrm flipV="1">
              <a:off x="3187185" y="3058864"/>
              <a:ext cx="841840" cy="37315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8088DC9-552A-4F90-96BE-1E51A9833C15}"/>
                </a:ext>
              </a:extLst>
            </p:cNvPr>
            <p:cNvCxnSpPr>
              <a:endCxn id="58" idx="2"/>
            </p:cNvCxnSpPr>
            <p:nvPr/>
          </p:nvCxnSpPr>
          <p:spPr>
            <a:xfrm flipV="1">
              <a:off x="3187185" y="3058864"/>
              <a:ext cx="841840" cy="7333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EA8A1FC-F314-4B87-80AE-A0BEC6BE1F92}"/>
                </a:ext>
              </a:extLst>
            </p:cNvPr>
            <p:cNvCxnSpPr>
              <a:stCxn id="30" idx="6"/>
              <a:endCxn id="58" idx="2"/>
            </p:cNvCxnSpPr>
            <p:nvPr/>
          </p:nvCxnSpPr>
          <p:spPr>
            <a:xfrm>
              <a:off x="3187185" y="2709026"/>
              <a:ext cx="841840" cy="3498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015AC90-5425-4F70-8145-C19A351471B7}"/>
                </a:ext>
              </a:extLst>
            </p:cNvPr>
            <p:cNvCxnSpPr>
              <a:stCxn id="25" idx="6"/>
              <a:endCxn id="58" idx="2"/>
            </p:cNvCxnSpPr>
            <p:nvPr/>
          </p:nvCxnSpPr>
          <p:spPr>
            <a:xfrm>
              <a:off x="3187185" y="2333277"/>
              <a:ext cx="841840" cy="7255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C43D974-E807-4EFD-B3AB-BFC3F518F349}"/>
                </a:ext>
              </a:extLst>
            </p:cNvPr>
            <p:cNvSpPr/>
            <p:nvPr/>
          </p:nvSpPr>
          <p:spPr>
            <a:xfrm>
              <a:off x="4029024" y="3263582"/>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65" name="Straight Arrow Connector 64">
              <a:extLst>
                <a:ext uri="{FF2B5EF4-FFF2-40B4-BE49-F238E27FC236}">
                  <a16:creationId xmlns:a16="http://schemas.microsoft.com/office/drawing/2014/main" id="{1BD017CE-D9C4-4539-B5D3-91E0FC0FB0BB}"/>
                </a:ext>
              </a:extLst>
            </p:cNvPr>
            <p:cNvCxnSpPr>
              <a:stCxn id="38" idx="6"/>
              <a:endCxn id="64" idx="2"/>
            </p:cNvCxnSpPr>
            <p:nvPr/>
          </p:nvCxnSpPr>
          <p:spPr>
            <a:xfrm flipV="1">
              <a:off x="3187185" y="3408700"/>
              <a:ext cx="841840" cy="777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42A346-1A1B-4DFD-879A-C012EB6E1698}"/>
                </a:ext>
              </a:extLst>
            </p:cNvPr>
            <p:cNvCxnSpPr>
              <a:endCxn id="64" idx="2"/>
            </p:cNvCxnSpPr>
            <p:nvPr/>
          </p:nvCxnSpPr>
          <p:spPr>
            <a:xfrm flipV="1">
              <a:off x="3187185" y="3408700"/>
              <a:ext cx="841840" cy="37315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6011F8D-1F95-4F26-A7BF-3EF8D0BDD918}"/>
                </a:ext>
              </a:extLst>
            </p:cNvPr>
            <p:cNvCxnSpPr>
              <a:stCxn id="34" idx="6"/>
              <a:endCxn id="64" idx="2"/>
            </p:cNvCxnSpPr>
            <p:nvPr/>
          </p:nvCxnSpPr>
          <p:spPr>
            <a:xfrm>
              <a:off x="3187185" y="3066637"/>
              <a:ext cx="841840" cy="34206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174EB90-3C28-415F-8510-0AA1416B8029}"/>
                </a:ext>
              </a:extLst>
            </p:cNvPr>
            <p:cNvCxnSpPr>
              <a:stCxn id="30" idx="6"/>
              <a:endCxn id="64" idx="2"/>
            </p:cNvCxnSpPr>
            <p:nvPr/>
          </p:nvCxnSpPr>
          <p:spPr>
            <a:xfrm>
              <a:off x="3187185" y="2709026"/>
              <a:ext cx="841840" cy="6996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D91A9F7-3DDD-4CBD-B236-6D4BA2A1F533}"/>
                </a:ext>
              </a:extLst>
            </p:cNvPr>
            <p:cNvCxnSpPr>
              <a:stCxn id="25" idx="6"/>
              <a:endCxn id="64" idx="2"/>
            </p:cNvCxnSpPr>
            <p:nvPr/>
          </p:nvCxnSpPr>
          <p:spPr>
            <a:xfrm>
              <a:off x="3187185" y="2333277"/>
              <a:ext cx="841840" cy="10754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9DB70FC-2BC6-4BD9-A887-0A5AEF0A15CB}"/>
                </a:ext>
              </a:extLst>
            </p:cNvPr>
            <p:cNvSpPr/>
            <p:nvPr/>
          </p:nvSpPr>
          <p:spPr>
            <a:xfrm>
              <a:off x="4029024" y="3647107"/>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71" name="Straight Arrow Connector 70">
              <a:extLst>
                <a:ext uri="{FF2B5EF4-FFF2-40B4-BE49-F238E27FC236}">
                  <a16:creationId xmlns:a16="http://schemas.microsoft.com/office/drawing/2014/main" id="{1EDFE4FA-19C2-4ED6-A921-DDCD6D6C22C7}"/>
                </a:ext>
              </a:extLst>
            </p:cNvPr>
            <p:cNvCxnSpPr>
              <a:endCxn id="70" idx="2"/>
            </p:cNvCxnSpPr>
            <p:nvPr/>
          </p:nvCxnSpPr>
          <p:spPr>
            <a:xfrm flipV="1">
              <a:off x="3187185" y="3792224"/>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413C998-C23A-419C-A180-B0EB0A67F31C}"/>
                </a:ext>
              </a:extLst>
            </p:cNvPr>
            <p:cNvCxnSpPr>
              <a:stCxn id="38" idx="6"/>
              <a:endCxn id="70" idx="2"/>
            </p:cNvCxnSpPr>
            <p:nvPr/>
          </p:nvCxnSpPr>
          <p:spPr>
            <a:xfrm>
              <a:off x="3187185" y="3416475"/>
              <a:ext cx="841840" cy="3757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3D23D64-7A47-44F4-BCFE-5B96163E3113}"/>
                </a:ext>
              </a:extLst>
            </p:cNvPr>
            <p:cNvCxnSpPr>
              <a:stCxn id="34" idx="6"/>
              <a:endCxn id="70" idx="2"/>
            </p:cNvCxnSpPr>
            <p:nvPr/>
          </p:nvCxnSpPr>
          <p:spPr>
            <a:xfrm>
              <a:off x="3187185" y="3066637"/>
              <a:ext cx="841840" cy="7255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19CFFA0-AD35-4F04-8FBD-F16960341E24}"/>
                </a:ext>
              </a:extLst>
            </p:cNvPr>
            <p:cNvCxnSpPr>
              <a:stCxn id="30" idx="6"/>
              <a:endCxn id="70" idx="2"/>
            </p:cNvCxnSpPr>
            <p:nvPr/>
          </p:nvCxnSpPr>
          <p:spPr>
            <a:xfrm>
              <a:off x="3187185" y="2709026"/>
              <a:ext cx="841840" cy="108319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7F048D5-3821-4C10-9494-D939D003C34F}"/>
                </a:ext>
              </a:extLst>
            </p:cNvPr>
            <p:cNvCxnSpPr>
              <a:stCxn id="25" idx="6"/>
              <a:endCxn id="70" idx="2"/>
            </p:cNvCxnSpPr>
            <p:nvPr/>
          </p:nvCxnSpPr>
          <p:spPr>
            <a:xfrm>
              <a:off x="3187185" y="2333277"/>
              <a:ext cx="841840" cy="14589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BCB72A1-170E-44A0-B559-AB5A68073379}"/>
                </a:ext>
              </a:extLst>
            </p:cNvPr>
            <p:cNvCxnSpPr>
              <a:stCxn id="46" idx="6"/>
              <a:endCxn id="26" idx="2"/>
            </p:cNvCxnSpPr>
            <p:nvPr/>
          </p:nvCxnSpPr>
          <p:spPr>
            <a:xfrm>
              <a:off x="4313954" y="2333277"/>
              <a:ext cx="787443" cy="18139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2EFF530-9C4F-4F0A-BBD5-3473FF8F244D}"/>
                </a:ext>
              </a:extLst>
            </p:cNvPr>
            <p:cNvCxnSpPr>
              <a:stCxn id="52" idx="6"/>
              <a:endCxn id="26" idx="2"/>
            </p:cNvCxnSpPr>
            <p:nvPr/>
          </p:nvCxnSpPr>
          <p:spPr>
            <a:xfrm flipV="1">
              <a:off x="4313954" y="2514674"/>
              <a:ext cx="787443" cy="1969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1983A32-60C2-4821-8811-145DC6F393BB}"/>
                </a:ext>
              </a:extLst>
            </p:cNvPr>
            <p:cNvCxnSpPr>
              <a:stCxn id="58" idx="6"/>
              <a:endCxn id="26" idx="2"/>
            </p:cNvCxnSpPr>
            <p:nvPr/>
          </p:nvCxnSpPr>
          <p:spPr>
            <a:xfrm flipV="1">
              <a:off x="4316544" y="2514674"/>
              <a:ext cx="784854" cy="5441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422D383-2E45-49B2-ACE5-F0CE0FF40D5E}"/>
                </a:ext>
              </a:extLst>
            </p:cNvPr>
            <p:cNvCxnSpPr>
              <a:stCxn id="64" idx="6"/>
              <a:endCxn id="26" idx="2"/>
            </p:cNvCxnSpPr>
            <p:nvPr/>
          </p:nvCxnSpPr>
          <p:spPr>
            <a:xfrm flipV="1">
              <a:off x="4313954" y="2514674"/>
              <a:ext cx="787443" cy="89402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ADA49F4-473A-4A4C-8A30-3860BD6372BA}"/>
                </a:ext>
              </a:extLst>
            </p:cNvPr>
            <p:cNvCxnSpPr>
              <a:stCxn id="70" idx="6"/>
              <a:endCxn id="26" idx="2"/>
            </p:cNvCxnSpPr>
            <p:nvPr/>
          </p:nvCxnSpPr>
          <p:spPr>
            <a:xfrm flipV="1">
              <a:off x="4313954" y="2514674"/>
              <a:ext cx="787443" cy="127755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68259F52-72C8-4F95-9D16-1852F866A14D}"/>
                </a:ext>
              </a:extLst>
            </p:cNvPr>
            <p:cNvSpPr/>
            <p:nvPr/>
          </p:nvSpPr>
          <p:spPr>
            <a:xfrm>
              <a:off x="5101397" y="2745306"/>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82" name="Straight Arrow Connector 81">
              <a:extLst>
                <a:ext uri="{FF2B5EF4-FFF2-40B4-BE49-F238E27FC236}">
                  <a16:creationId xmlns:a16="http://schemas.microsoft.com/office/drawing/2014/main" id="{C11D426F-7F6A-497D-82E2-1BB8565A993E}"/>
                </a:ext>
              </a:extLst>
            </p:cNvPr>
            <p:cNvCxnSpPr>
              <a:endCxn id="81" idx="2"/>
            </p:cNvCxnSpPr>
            <p:nvPr/>
          </p:nvCxnSpPr>
          <p:spPr>
            <a:xfrm>
              <a:off x="4313954" y="2711619"/>
              <a:ext cx="787443" cy="178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6C83A8C-76F0-48A3-A2C5-F703FCCEC864}"/>
                </a:ext>
              </a:extLst>
            </p:cNvPr>
            <p:cNvCxnSpPr>
              <a:endCxn id="81" idx="2"/>
            </p:cNvCxnSpPr>
            <p:nvPr/>
          </p:nvCxnSpPr>
          <p:spPr>
            <a:xfrm flipV="1">
              <a:off x="4313954" y="2890423"/>
              <a:ext cx="787443" cy="1969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87F3499-1365-45FA-9242-CEACEA242D75}"/>
                </a:ext>
              </a:extLst>
            </p:cNvPr>
            <p:cNvCxnSpPr>
              <a:endCxn id="81" idx="2"/>
            </p:cNvCxnSpPr>
            <p:nvPr/>
          </p:nvCxnSpPr>
          <p:spPr>
            <a:xfrm flipV="1">
              <a:off x="4316544" y="2890423"/>
              <a:ext cx="784854" cy="5441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2773F5E-F69F-4992-A174-FCACD431C8F1}"/>
                </a:ext>
              </a:extLst>
            </p:cNvPr>
            <p:cNvCxnSpPr>
              <a:endCxn id="81" idx="2"/>
            </p:cNvCxnSpPr>
            <p:nvPr/>
          </p:nvCxnSpPr>
          <p:spPr>
            <a:xfrm flipV="1">
              <a:off x="4313954" y="2890423"/>
              <a:ext cx="787443" cy="89402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15DC8EE-785E-4E48-B3EA-956F3236BA64}"/>
                </a:ext>
              </a:extLst>
            </p:cNvPr>
            <p:cNvCxnSpPr>
              <a:stCxn id="46" idx="6"/>
              <a:endCxn id="81" idx="2"/>
            </p:cNvCxnSpPr>
            <p:nvPr/>
          </p:nvCxnSpPr>
          <p:spPr>
            <a:xfrm>
              <a:off x="4313954" y="2333277"/>
              <a:ext cx="787443" cy="55714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A5AF7077-9DF1-482E-8EEF-D8294463863D}"/>
                </a:ext>
              </a:extLst>
            </p:cNvPr>
            <p:cNvSpPr/>
            <p:nvPr/>
          </p:nvSpPr>
          <p:spPr>
            <a:xfrm>
              <a:off x="5101397" y="3087368"/>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88" name="Straight Arrow Connector 87">
              <a:extLst>
                <a:ext uri="{FF2B5EF4-FFF2-40B4-BE49-F238E27FC236}">
                  <a16:creationId xmlns:a16="http://schemas.microsoft.com/office/drawing/2014/main" id="{AF67C037-F152-4F7A-AC96-7DB5C212FF3E}"/>
                </a:ext>
              </a:extLst>
            </p:cNvPr>
            <p:cNvCxnSpPr>
              <a:endCxn id="87" idx="2"/>
            </p:cNvCxnSpPr>
            <p:nvPr/>
          </p:nvCxnSpPr>
          <p:spPr>
            <a:xfrm>
              <a:off x="4313954" y="3053681"/>
              <a:ext cx="787443" cy="178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B4C1D22-0857-4942-8740-A9C695549B43}"/>
                </a:ext>
              </a:extLst>
            </p:cNvPr>
            <p:cNvCxnSpPr>
              <a:endCxn id="87" idx="2"/>
            </p:cNvCxnSpPr>
            <p:nvPr/>
          </p:nvCxnSpPr>
          <p:spPr>
            <a:xfrm flipV="1">
              <a:off x="4313954" y="3232486"/>
              <a:ext cx="787443" cy="1995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8169B5C-A488-42DA-B0DF-2F5CFE406F2A}"/>
                </a:ext>
              </a:extLst>
            </p:cNvPr>
            <p:cNvCxnSpPr>
              <a:endCxn id="87" idx="2"/>
            </p:cNvCxnSpPr>
            <p:nvPr/>
          </p:nvCxnSpPr>
          <p:spPr>
            <a:xfrm flipV="1">
              <a:off x="4316544" y="3232486"/>
              <a:ext cx="784854" cy="5441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04C7BAB-7C6E-4AAC-8D9D-576C23338272}"/>
                </a:ext>
              </a:extLst>
            </p:cNvPr>
            <p:cNvCxnSpPr>
              <a:stCxn id="52" idx="6"/>
              <a:endCxn id="87" idx="2"/>
            </p:cNvCxnSpPr>
            <p:nvPr/>
          </p:nvCxnSpPr>
          <p:spPr>
            <a:xfrm>
              <a:off x="4313954" y="2711619"/>
              <a:ext cx="787443" cy="5208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8CE77E6-AB0F-4706-8202-E31795895729}"/>
                </a:ext>
              </a:extLst>
            </p:cNvPr>
            <p:cNvCxnSpPr>
              <a:stCxn id="46" idx="6"/>
              <a:endCxn id="87" idx="2"/>
            </p:cNvCxnSpPr>
            <p:nvPr/>
          </p:nvCxnSpPr>
          <p:spPr>
            <a:xfrm>
              <a:off x="4313954" y="2333277"/>
              <a:ext cx="787443" cy="89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EB3806B9-FBE3-41AC-83C9-0AB11C647A1F}"/>
                </a:ext>
              </a:extLst>
            </p:cNvPr>
            <p:cNvSpPr/>
            <p:nvPr/>
          </p:nvSpPr>
          <p:spPr>
            <a:xfrm>
              <a:off x="5101397" y="3450162"/>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94" name="Straight Arrow Connector 93">
              <a:extLst>
                <a:ext uri="{FF2B5EF4-FFF2-40B4-BE49-F238E27FC236}">
                  <a16:creationId xmlns:a16="http://schemas.microsoft.com/office/drawing/2014/main" id="{09F695C4-31D3-46DD-832D-433EFC232893}"/>
                </a:ext>
              </a:extLst>
            </p:cNvPr>
            <p:cNvCxnSpPr>
              <a:endCxn id="93" idx="2"/>
            </p:cNvCxnSpPr>
            <p:nvPr/>
          </p:nvCxnSpPr>
          <p:spPr>
            <a:xfrm>
              <a:off x="4313954" y="3416475"/>
              <a:ext cx="787443" cy="178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C37889E-6A4A-4DAB-A69E-028972A733E8}"/>
                </a:ext>
              </a:extLst>
            </p:cNvPr>
            <p:cNvCxnSpPr>
              <a:endCxn id="93" idx="2"/>
            </p:cNvCxnSpPr>
            <p:nvPr/>
          </p:nvCxnSpPr>
          <p:spPr>
            <a:xfrm flipV="1">
              <a:off x="4313954" y="3595279"/>
              <a:ext cx="787443" cy="1969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631709D-52D8-43E4-9887-A31064BFFA3F}"/>
                </a:ext>
              </a:extLst>
            </p:cNvPr>
            <p:cNvCxnSpPr>
              <a:stCxn id="58" idx="6"/>
              <a:endCxn id="93" idx="2"/>
            </p:cNvCxnSpPr>
            <p:nvPr/>
          </p:nvCxnSpPr>
          <p:spPr>
            <a:xfrm>
              <a:off x="4316544" y="3058864"/>
              <a:ext cx="784854" cy="53641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C1BF99E-5021-4BD6-8169-67E21D725AB4}"/>
                </a:ext>
              </a:extLst>
            </p:cNvPr>
            <p:cNvCxnSpPr>
              <a:stCxn id="52" idx="6"/>
              <a:endCxn id="93" idx="2"/>
            </p:cNvCxnSpPr>
            <p:nvPr/>
          </p:nvCxnSpPr>
          <p:spPr>
            <a:xfrm>
              <a:off x="4313954" y="2711619"/>
              <a:ext cx="787443" cy="8836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E9857CA-C8C1-4BDA-97B6-B11A3363D6E9}"/>
                </a:ext>
              </a:extLst>
            </p:cNvPr>
            <p:cNvCxnSpPr>
              <a:stCxn id="46" idx="6"/>
              <a:endCxn id="93" idx="2"/>
            </p:cNvCxnSpPr>
            <p:nvPr/>
          </p:nvCxnSpPr>
          <p:spPr>
            <a:xfrm>
              <a:off x="4313954" y="2333277"/>
              <a:ext cx="787443" cy="12620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204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5159"/>
          </a:xfrm>
        </p:spPr>
        <p:txBody>
          <a:bodyPr>
            <a:normAutofit/>
          </a:bodyPr>
          <a:lstStyle/>
          <a:p>
            <a:r>
              <a:rPr lang="en-US" dirty="0"/>
              <a:t>Regularization (other)</a:t>
            </a:r>
            <a:endParaRPr lang="en-US" sz="33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6760" y="1393363"/>
                <a:ext cx="10515600" cy="4351338"/>
              </a:xfrm>
            </p:spPr>
            <p:txBody>
              <a:bodyPr/>
              <a:lstStyle/>
              <a:p>
                <a:pPr marL="228600" lvl="1">
                  <a:spcBef>
                    <a:spcPts val="1000"/>
                  </a:spcBef>
                </a:pPr>
                <a:r>
                  <a:rPr lang="en-US" sz="2000" b="1" dirty="0"/>
                  <a:t>Lasso Regression (Least Absolute Shrinkage and Selection Operator Regression)</a:t>
                </a:r>
                <a:endParaRPr lang="en-US" sz="2000" b="1" dirty="0">
                  <a:latin typeface="Times New Roman" panose="02020603050405020304" pitchFamily="18" charset="0"/>
                  <a:cs typeface="Times New Roman" panose="02020603050405020304" pitchFamily="18" charset="0"/>
                </a:endParaRPr>
              </a:p>
              <a:p>
                <a:pPr marL="685800" lvl="2">
                  <a:spcBef>
                    <a:spcPts val="1000"/>
                  </a:spcBef>
                </a:pPr>
                <a:r>
                  <a:rPr lang="en-US" sz="1800" dirty="0">
                    <a:latin typeface="Times New Roman" panose="02020603050405020304" pitchFamily="18" charset="0"/>
                    <a:cs typeface="Times New Roman" panose="02020603050405020304" pitchFamily="18" charset="0"/>
                  </a:rPr>
                  <a:t>It uses the (square of the) L1 norm of the weight values. The L1 norm,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d>
                          <m:dPr>
                            <m:begChr m:val="‖"/>
                            <m:endChr m:val="‖"/>
                            <m:ctrlPr>
                              <a:rPr lang="en-US" sz="1800" i="1">
                                <a:latin typeface="Cambria Math" panose="02040503050406030204" pitchFamily="18" charset="0"/>
                                <a:cs typeface="Times New Roman" panose="02020603050405020304" pitchFamily="18" charset="0"/>
                              </a:rPr>
                            </m:ctrlPr>
                          </m:dPr>
                          <m:e>
                            <m:r>
                              <a:rPr lang="en-US" sz="1800">
                                <a:latin typeface="Cambria Math" panose="02040503050406030204" pitchFamily="18" charset="0"/>
                                <a:cs typeface="Times New Roman" panose="02020603050405020304" pitchFamily="18" charset="0"/>
                              </a:rPr>
                              <m:t>𝑤</m:t>
                            </m:r>
                          </m:e>
                        </m:d>
                      </m:e>
                      <m:sub>
                        <m:r>
                          <a:rPr lang="en-US" sz="1800">
                            <a:latin typeface="Cambria Math" panose="02040503050406030204" pitchFamily="18" charset="0"/>
                            <a:cs typeface="Times New Roman" panose="02020603050405020304" pitchFamily="18" charset="0"/>
                          </a:rPr>
                          <m:t>1</m:t>
                        </m:r>
                      </m:sub>
                    </m:sSub>
                  </m:oMath>
                </a14:m>
                <a:r>
                  <a:rPr lang="en-US" sz="1800" dirty="0">
                    <a:latin typeface="Times New Roman" panose="02020603050405020304" pitchFamily="18" charset="0"/>
                    <a:cs typeface="Times New Roman" panose="02020603050405020304" pitchFamily="18" charset="0"/>
                  </a:rPr>
                  <a:t>, the sum of the absolute values of the weights, or Manhattan distance</a:t>
                </a:r>
              </a:p>
              <a:p>
                <a:pPr marL="685800" lvl="2">
                  <a:spcBef>
                    <a:spcPts val="1000"/>
                  </a:spcBef>
                </a:pPr>
                <a:r>
                  <a:rPr lang="en-US" sz="1800" dirty="0">
                    <a:latin typeface="Times New Roman" panose="02020603050405020304" pitchFamily="18" charset="0"/>
                    <a:cs typeface="Times New Roman" panose="02020603050405020304" pitchFamily="18" charset="0"/>
                    <a:sym typeface="Symbol" panose="05050102010706020507" pitchFamily="18" charset="2"/>
                  </a:rPr>
                  <a:t>Add   </a:t>
                </a:r>
                <a14:m>
                  <m:oMath xmlns:m="http://schemas.openxmlformats.org/officeDocument/2006/math">
                    <m:r>
                      <a:rPr lang="en-US" sz="1800">
                        <a:latin typeface="Cambria Math" panose="02040503050406030204" pitchFamily="18" charset="0"/>
                        <a:cs typeface="Times New Roman" panose="02020603050405020304" pitchFamily="18" charset="0"/>
                        <a:sym typeface="Symbol" panose="05050102010706020507" pitchFamily="18" charset="2"/>
                      </a:rPr>
                      <m:t> </m:t>
                    </m:r>
                    <m:nary>
                      <m:naryPr>
                        <m:chr m:val="∑"/>
                        <m:ctrlPr>
                          <a:rPr lang="en-US" sz="1800" i="1">
                            <a:latin typeface="Cambria Math" panose="02040503050406030204" pitchFamily="18" charset="0"/>
                            <a:cs typeface="Times New Roman" panose="02020603050405020304" pitchFamily="18" charset="0"/>
                          </a:rPr>
                        </m:ctrlPr>
                      </m:naryPr>
                      <m:sub>
                        <m:r>
                          <a:rPr lang="en-US" sz="1800">
                            <a:latin typeface="Cambria Math" panose="02040503050406030204" pitchFamily="18" charset="0"/>
                            <a:cs typeface="Times New Roman" panose="02020603050405020304" pitchFamily="18" charset="0"/>
                          </a:rPr>
                          <m:t>𝑗</m:t>
                        </m:r>
                        <m:r>
                          <a:rPr lang="en-US" sz="1800">
                            <a:latin typeface="Cambria Math" panose="02040503050406030204" pitchFamily="18" charset="0"/>
                            <a:cs typeface="Times New Roman" panose="02020603050405020304" pitchFamily="18" charset="0"/>
                          </a:rPr>
                          <m:t>=1</m:t>
                        </m:r>
                      </m:sub>
                      <m:sup>
                        <m:r>
                          <a:rPr lang="en-US" sz="1800">
                            <a:latin typeface="Cambria Math" panose="02040503050406030204" pitchFamily="18" charset="0"/>
                            <a:cs typeface="Times New Roman" panose="02020603050405020304" pitchFamily="18" charset="0"/>
                          </a:rPr>
                          <m:t>𝑑</m:t>
                        </m:r>
                      </m:sup>
                      <m:e>
                        <m:d>
                          <m:dPr>
                            <m:begChr m:val="|"/>
                            <m:endChr m:val="|"/>
                            <m:ctrlPr>
                              <a:rPr lang="en-US" sz="1800" i="1">
                                <a:latin typeface="Cambria Math" panose="02040503050406030204" pitchFamily="18" charset="0"/>
                                <a:cs typeface="Times New Roman" panose="02020603050405020304" pitchFamily="18" charset="0"/>
                              </a:rPr>
                            </m:ctrlPr>
                          </m:dPr>
                          <m:e>
                            <m:sSub>
                              <m:sSubPr>
                                <m:ctrlPr>
                                  <a:rPr lang="en-US" sz="1800" i="1">
                                    <a:latin typeface="Cambria Math" panose="02040503050406030204" pitchFamily="18" charset="0"/>
                                    <a:cs typeface="Times New Roman" panose="02020603050405020304" pitchFamily="18" charset="0"/>
                                  </a:rPr>
                                </m:ctrlPr>
                              </m:sSubPr>
                              <m:e>
                                <m:r>
                                  <a:rPr lang="en-US" sz="1800">
                                    <a:latin typeface="Cambria Math" panose="02040503050406030204" pitchFamily="18" charset="0"/>
                                    <a:cs typeface="Times New Roman" panose="02020603050405020304" pitchFamily="18" charset="0"/>
                                  </a:rPr>
                                  <m:t>𝑤</m:t>
                                </m:r>
                              </m:e>
                              <m:sub>
                                <m:r>
                                  <a:rPr lang="en-US" sz="1800">
                                    <a:latin typeface="Cambria Math" panose="02040503050406030204" pitchFamily="18" charset="0"/>
                                    <a:cs typeface="Times New Roman" panose="02020603050405020304" pitchFamily="18" charset="0"/>
                                  </a:rPr>
                                  <m:t>𝑗</m:t>
                                </m:r>
                              </m:sub>
                            </m:sSub>
                          </m:e>
                        </m:d>
                      </m:e>
                    </m:nary>
                  </m:oMath>
                </a14:m>
                <a:r>
                  <a:rPr lang="en-US" sz="1800" dirty="0">
                    <a:latin typeface="Times New Roman" panose="02020603050405020304" pitchFamily="18" charset="0"/>
                    <a:cs typeface="Times New Roman" panose="02020603050405020304" pitchFamily="18" charset="0"/>
                  </a:rPr>
                  <a:t> to the cost function</a:t>
                </a:r>
              </a:p>
              <a:p>
                <a:pPr marL="685800" lvl="2">
                  <a:spcBef>
                    <a:spcPts val="1000"/>
                  </a:spcBef>
                </a:pPr>
                <a:r>
                  <a:rPr lang="en-US" sz="1800" dirty="0">
                    <a:latin typeface="Times New Roman" panose="02020603050405020304" pitchFamily="18" charset="0"/>
                    <a:cs typeface="Times New Roman" panose="02020603050405020304" pitchFamily="18" charset="0"/>
                  </a:rPr>
                  <a:t>L2 regularization is easier to optimize because of its simple derivative, while L1 regularization is more complex. But where L2 prefers weight vectors with many small weights, L1 prefers sparse solutions with some larger weights but many more weights set to zero. </a:t>
                </a:r>
              </a:p>
              <a:p>
                <a:pPr marL="228600" lvl="1">
                  <a:spcBef>
                    <a:spcPts val="1000"/>
                  </a:spcBef>
                </a:pPr>
                <a:r>
                  <a:rPr lang="en-US" sz="1800" b="1" dirty="0">
                    <a:latin typeface="Times New Roman" panose="02020603050405020304" pitchFamily="18" charset="0"/>
                    <a:cs typeface="Times New Roman" panose="02020603050405020304" pitchFamily="18" charset="0"/>
                  </a:rPr>
                  <a:t>Elastic Net</a:t>
                </a:r>
              </a:p>
              <a:p>
                <a:pPr marL="685800" lvl="2">
                  <a:spcBef>
                    <a:spcPts val="1000"/>
                  </a:spcBef>
                </a:pPr>
                <a:r>
                  <a:rPr lang="en-US" sz="1400" dirty="0">
                    <a:latin typeface="Times New Roman" panose="02020603050405020304" pitchFamily="18" charset="0"/>
                    <a:cs typeface="Times New Roman" panose="02020603050405020304" pitchFamily="18" charset="0"/>
                  </a:rPr>
                  <a:t>Add</a:t>
                </a:r>
                <a14:m>
                  <m:oMath xmlns:m="http://schemas.openxmlformats.org/officeDocument/2006/math">
                    <m:r>
                      <a:rPr lang="en-US" b="0" i="0" smtClean="0">
                        <a:latin typeface="Cambria Math" panose="02040503050406030204" pitchFamily="18" charset="0"/>
                        <a:sym typeface="Symbol" panose="05050102010706020507" pitchFamily="18" charset="2"/>
                      </a:rPr>
                      <m:t>    </m:t>
                    </m:r>
                    <m:r>
                      <a:rPr lang="en-US" b="0" i="1">
                        <a:latin typeface="Cambria Math" panose="02040503050406030204" pitchFamily="18" charset="0"/>
                        <a:sym typeface="Symbol" panose="05050102010706020507" pitchFamily="18" charset="2"/>
                      </a:rPr>
                      <m:t>𝑟</m:t>
                    </m:r>
                    <m:r>
                      <a:rPr lang="en-US" b="0" i="1">
                        <a:latin typeface="Cambria Math" panose="02040503050406030204" pitchFamily="18" charset="0"/>
                        <a:sym typeface="Symbol" panose="05050102010706020507" pitchFamily="18" charset="2"/>
                      </a:rPr>
                      <m:t> </m:t>
                    </m:r>
                    <m:nary>
                      <m:naryPr>
                        <m:chr m:val="∑"/>
                        <m:ctrlPr>
                          <a:rPr lang="en-US" i="1">
                            <a:latin typeface="Cambria Math" panose="02040503050406030204" pitchFamily="18" charset="0"/>
                          </a:rPr>
                        </m:ctrlPr>
                      </m:naryPr>
                      <m:sub>
                        <m:r>
                          <a:rPr lang="en-US" b="0" i="1">
                            <a:latin typeface="Cambria Math" panose="02040503050406030204" pitchFamily="18" charset="0"/>
                          </a:rPr>
                          <m:t>𝑗</m:t>
                        </m:r>
                        <m:r>
                          <a:rPr lang="en-US" b="0" i="1">
                            <a:latin typeface="Cambria Math" panose="02040503050406030204" pitchFamily="18" charset="0"/>
                          </a:rPr>
                          <m:t>=1</m:t>
                        </m:r>
                      </m:sub>
                      <m:sup>
                        <m:r>
                          <a:rPr lang="en-US" b="0" i="1">
                            <a:latin typeface="Cambria Math" panose="02040503050406030204" pitchFamily="18" charset="0"/>
                          </a:rPr>
                          <m:t>𝑑</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𝑗</m:t>
                                </m:r>
                              </m:sub>
                            </m:sSub>
                          </m:e>
                        </m:d>
                      </m:e>
                    </m:nary>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smtClean="0">
                            <a:latin typeface="Cambria Math" panose="02040503050406030204" pitchFamily="18" charset="0"/>
                            <a:sym typeface="Symbol" panose="05050102010706020507" pitchFamily="18" charset="2"/>
                          </a:rPr>
                        </m:ctrlPr>
                      </m:fPr>
                      <m:num>
                        <m:r>
                          <a:rPr lang="en-US" b="0" i="1" smtClean="0">
                            <a:latin typeface="Cambria Math" panose="02040503050406030204" pitchFamily="18" charset="0"/>
                            <a:sym typeface="Symbol" panose="05050102010706020507" pitchFamily="18" charset="2"/>
                          </a:rPr>
                          <m:t>1−</m:t>
                        </m:r>
                        <m:r>
                          <a:rPr lang="en-US" b="0" i="1" smtClean="0">
                            <a:latin typeface="Cambria Math" panose="02040503050406030204" pitchFamily="18" charset="0"/>
                            <a:sym typeface="Symbol" panose="05050102010706020507" pitchFamily="18" charset="2"/>
                          </a:rPr>
                          <m:t>𝑟</m:t>
                        </m:r>
                      </m:num>
                      <m:den>
                        <m:r>
                          <a:rPr lang="en-US" b="0" i="1" smtClean="0">
                            <a:latin typeface="Cambria Math" panose="02040503050406030204" pitchFamily="18" charset="0"/>
                            <a:sym typeface="Symbol" panose="05050102010706020507" pitchFamily="18" charset="2"/>
                          </a:rPr>
                          <m:t>2</m:t>
                        </m:r>
                      </m:den>
                    </m:f>
                    <m:r>
                      <a:rPr lang="en-US" b="0" i="1">
                        <a:latin typeface="Cambria Math" panose="02040503050406030204" pitchFamily="18" charset="0"/>
                        <a:sym typeface="Symbol" panose="05050102010706020507" pitchFamily="18" charset="2"/>
                      </a:rPr>
                      <m:t> </m:t>
                    </m:r>
                    <m:nary>
                      <m:naryPr>
                        <m:chr m:val="∑"/>
                        <m:ctrlPr>
                          <a:rPr lang="en-US" i="1">
                            <a:latin typeface="Cambria Math" panose="02040503050406030204" pitchFamily="18" charset="0"/>
                          </a:rPr>
                        </m:ctrlPr>
                      </m:naryPr>
                      <m:sub>
                        <m:r>
                          <a:rPr lang="en-US" b="0" i="1">
                            <a:latin typeface="Cambria Math" panose="02040503050406030204" pitchFamily="18" charset="0"/>
                          </a:rPr>
                          <m:t>𝑗</m:t>
                        </m:r>
                        <m:r>
                          <a:rPr lang="en-US" b="0" i="1">
                            <a:latin typeface="Cambria Math" panose="02040503050406030204" pitchFamily="18" charset="0"/>
                          </a:rPr>
                          <m:t>=1</m:t>
                        </m:r>
                      </m:sub>
                      <m:sup>
                        <m:r>
                          <a:rPr lang="en-US" b="0" i="1">
                            <a:latin typeface="Cambria Math" panose="02040503050406030204" pitchFamily="18" charset="0"/>
                          </a:rPr>
                          <m:t>𝑑</m:t>
                        </m:r>
                      </m:sup>
                      <m:e>
                        <m:sSubSup>
                          <m:sSubSupPr>
                            <m:ctrlPr>
                              <a:rPr lang="en-US" i="1">
                                <a:latin typeface="Cambria Math" panose="02040503050406030204" pitchFamily="18" charset="0"/>
                              </a:rPr>
                            </m:ctrlPr>
                          </m:sSubSupPr>
                          <m:e>
                            <m:r>
                              <a:rPr lang="en-US" b="0" i="1">
                                <a:latin typeface="Cambria Math" panose="02040503050406030204" pitchFamily="18" charset="0"/>
                              </a:rPr>
                              <m:t>𝑤</m:t>
                            </m:r>
                          </m:e>
                          <m:sub>
                            <m:r>
                              <a:rPr lang="en-US" b="0" i="1">
                                <a:latin typeface="Cambria Math" panose="02040503050406030204" pitchFamily="18" charset="0"/>
                              </a:rPr>
                              <m:t>𝑗</m:t>
                            </m:r>
                          </m:sub>
                          <m:sup>
                            <m:r>
                              <a:rPr lang="en-US" b="0" i="1">
                                <a:latin typeface="Cambria Math" panose="02040503050406030204" pitchFamily="18" charset="0"/>
                              </a:rPr>
                              <m:t>2</m:t>
                            </m:r>
                          </m:sup>
                        </m:sSubSup>
                      </m:e>
                    </m:nary>
                  </m:oMath>
                </a14:m>
                <a:endParaRPr lang="en-US" dirty="0">
                  <a:latin typeface="Times New Roman" panose="02020603050405020304" pitchFamily="18" charset="0"/>
                  <a:cs typeface="Times New Roman" panose="02020603050405020304" pitchFamily="18" charset="0"/>
                </a:endParaRPr>
              </a:p>
              <a:p>
                <a:pPr marL="228600" lvl="1">
                  <a:spcBef>
                    <a:spcPts val="1000"/>
                  </a:spcBef>
                </a:pPr>
                <a:r>
                  <a:rPr lang="en-US" sz="1800" dirty="0">
                    <a:latin typeface="Times New Roman" panose="02020603050405020304" pitchFamily="18" charset="0"/>
                    <a:cs typeface="Times New Roman" panose="02020603050405020304" pitchFamily="18" charset="0"/>
                  </a:rPr>
                  <a:t>Elastic Net is a middle ground between Ridge Regression and Lasso Regression.</a:t>
                </a:r>
              </a:p>
              <a:p>
                <a:pPr marL="228600" lvl="1">
                  <a:spcBef>
                    <a:spcPts val="1000"/>
                  </a:spcBef>
                </a:pPr>
                <a:r>
                  <a:rPr lang="en-US" sz="1800" dirty="0">
                    <a:latin typeface="Times New Roman" panose="02020603050405020304" pitchFamily="18" charset="0"/>
                    <a:cs typeface="Times New Roman" panose="02020603050405020304" pitchFamily="18" charset="0"/>
                  </a:rPr>
                  <a:t>When r = 0 Elastic Net is equivalent to Ridge Regression, and when r = 1, it is equivalent to Lasso Regression. </a:t>
                </a:r>
                <a:endParaRPr lang="en-US" sz="1800" dirty="0"/>
              </a:p>
              <a:p>
                <a:pPr marL="228600" lvl="1">
                  <a:spcBef>
                    <a:spcPts val="1000"/>
                  </a:spcBef>
                </a:pPr>
                <a:endParaRPr lang="en-US" sz="18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6760" y="1393363"/>
                <a:ext cx="10515600" cy="4351338"/>
              </a:xfrm>
              <a:blipFill>
                <a:blip r:embed="rId2"/>
                <a:stretch>
                  <a:fillRect l="-522" t="-1543" r="-928"/>
                </a:stretch>
              </a:blipFill>
            </p:spPr>
            <p:txBody>
              <a:bodyPr/>
              <a:lstStyle/>
              <a:p>
                <a:r>
                  <a:rPr lang="en-US">
                    <a:noFill/>
                  </a:rPr>
                  <a:t> </a:t>
                </a:r>
              </a:p>
            </p:txBody>
          </p:sp>
        </mc:Fallback>
      </mc:AlternateContent>
    </p:spTree>
    <p:extLst>
      <p:ext uri="{BB962C8B-B14F-4D97-AF65-F5344CB8AC3E}">
        <p14:creationId xmlns:p14="http://schemas.microsoft.com/office/powerpoint/2010/main" val="4053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172845"/>
            <a:ext cx="10515600" cy="660112"/>
          </a:xfrm>
        </p:spPr>
        <p:txBody>
          <a:bodyPr>
            <a:normAutofit/>
          </a:bodyPr>
          <a:lstStyle/>
          <a:p>
            <a:r>
              <a:rPr lang="en-US" sz="3000" b="1" dirty="0"/>
              <a:t>Training Data Augmentation</a:t>
            </a:r>
            <a:endParaRPr lang="en-US" sz="3000" dirty="0"/>
          </a:p>
        </p:txBody>
      </p:sp>
      <p:pic>
        <p:nvPicPr>
          <p:cNvPr id="2050" name="Picture 2" descr="Data Augmentation for Imag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48350" y="928256"/>
            <a:ext cx="634365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11" y="928256"/>
            <a:ext cx="5670839" cy="4524315"/>
          </a:xfrm>
          <a:prstGeom prst="rect">
            <a:avLst/>
          </a:prstGeom>
        </p:spPr>
        <p:txBody>
          <a:bodyPr wrap="square">
            <a:spAutoFit/>
          </a:bodyPr>
          <a:lstStyle/>
          <a:p>
            <a:r>
              <a:rPr lang="en-US" sz="2400" b="0" i="0" dirty="0">
                <a:solidFill>
                  <a:srgbClr val="333333"/>
                </a:solidFill>
                <a:effectLst/>
                <a:latin typeface="Helvetica Neue"/>
              </a:rPr>
              <a:t>A simple technique to get around this problem is by artificially expanding the training set.</a:t>
            </a:r>
          </a:p>
          <a:p>
            <a:r>
              <a:rPr lang="en-US" sz="2400" b="1" dirty="0"/>
              <a:t>Transformation</a:t>
            </a:r>
            <a:endParaRPr lang="en-US" sz="2400" b="1" i="0" dirty="0">
              <a:solidFill>
                <a:srgbClr val="333333"/>
              </a:solidFill>
              <a:effectLst/>
              <a:latin typeface="Helvetica Neue"/>
            </a:endParaRPr>
          </a:p>
          <a:p>
            <a:pPr marL="285750" indent="-285750">
              <a:buFont typeface="Arial" panose="020B0604020202020204" pitchFamily="34" charset="0"/>
              <a:buChar char="•"/>
            </a:pPr>
            <a:r>
              <a:rPr lang="en-US" sz="2400" dirty="0"/>
              <a:t>Translation: Moving the image by a few pixels in various directions</a:t>
            </a:r>
          </a:p>
          <a:p>
            <a:pPr marL="285750" indent="-285750">
              <a:buFont typeface="Arial" panose="020B0604020202020204" pitchFamily="34" charset="0"/>
              <a:buChar char="•"/>
            </a:pPr>
            <a:r>
              <a:rPr lang="en-US" sz="2400" dirty="0"/>
              <a:t>Rotation</a:t>
            </a:r>
          </a:p>
          <a:p>
            <a:pPr marL="285750" indent="-285750">
              <a:buFont typeface="Arial" panose="020B0604020202020204" pitchFamily="34" charset="0"/>
              <a:buChar char="•"/>
            </a:pPr>
            <a:r>
              <a:rPr lang="en-US" sz="2400" dirty="0"/>
              <a:t>Reflection</a:t>
            </a:r>
          </a:p>
          <a:p>
            <a:pPr marL="285750" indent="-285750">
              <a:buFont typeface="Arial" panose="020B0604020202020204" pitchFamily="34" charset="0"/>
              <a:buChar char="•"/>
            </a:pPr>
            <a:r>
              <a:rPr lang="en-US" sz="2400" dirty="0"/>
              <a:t>Skewing</a:t>
            </a:r>
          </a:p>
          <a:p>
            <a:pPr marL="285750" indent="-285750">
              <a:buFont typeface="Arial" panose="020B0604020202020204" pitchFamily="34" charset="0"/>
              <a:buChar char="•"/>
            </a:pPr>
            <a:r>
              <a:rPr lang="en-US" sz="2400" dirty="0"/>
              <a:t>Scaling: Changing the size of the image while preserving its shape</a:t>
            </a:r>
          </a:p>
          <a:p>
            <a:pPr marL="285750" indent="-285750">
              <a:buFont typeface="Arial" panose="020B0604020202020204" pitchFamily="34" charset="0"/>
              <a:buChar char="•"/>
            </a:pPr>
            <a:r>
              <a:rPr lang="en-US" sz="2400" dirty="0"/>
              <a:t>Changing contrast or brightness</a:t>
            </a:r>
            <a:endParaRPr lang="en-US" dirty="0"/>
          </a:p>
        </p:txBody>
      </p:sp>
      <p:sp>
        <p:nvSpPr>
          <p:cNvPr id="5" name="Rectangle 4"/>
          <p:cNvSpPr/>
          <p:nvPr/>
        </p:nvSpPr>
        <p:spPr>
          <a:xfrm>
            <a:off x="80530" y="5394846"/>
            <a:ext cx="12111470" cy="923330"/>
          </a:xfrm>
          <a:prstGeom prst="rect">
            <a:avLst/>
          </a:prstGeom>
        </p:spPr>
        <p:txBody>
          <a:bodyPr wrap="square">
            <a:spAutoFit/>
          </a:bodyPr>
          <a:lstStyle/>
          <a:p>
            <a:r>
              <a:rPr lang="en-US" b="0" i="0" dirty="0">
                <a:solidFill>
                  <a:srgbClr val="333333"/>
                </a:solidFill>
                <a:effectLst/>
                <a:latin typeface="Helvetica Neue"/>
              </a:rPr>
              <a:t>All these transformations are of the type that the human eye is used to experiencing. However there are other augmentation techniques that don’t fall into this class, such as adding random noise to the training data set which is also very effective as long as it is done carefully.</a:t>
            </a:r>
            <a:endParaRPr lang="en-US" dirty="0"/>
          </a:p>
        </p:txBody>
      </p:sp>
      <p:sp>
        <p:nvSpPr>
          <p:cNvPr id="6" name="Rectangle 5"/>
          <p:cNvSpPr/>
          <p:nvPr/>
        </p:nvSpPr>
        <p:spPr>
          <a:xfrm>
            <a:off x="318655" y="6413475"/>
            <a:ext cx="8049490" cy="369332"/>
          </a:xfrm>
          <a:prstGeom prst="rect">
            <a:avLst/>
          </a:prstGeom>
        </p:spPr>
        <p:txBody>
          <a:bodyPr wrap="square">
            <a:spAutoFit/>
          </a:bodyPr>
          <a:lstStyle/>
          <a:p>
            <a:r>
              <a:rPr lang="en-US" dirty="0">
                <a:hlinkClick r:id="rId3"/>
              </a:rPr>
              <a:t>https://srdas.github.io/DLBook/ImprovingModelGeneralization.html</a:t>
            </a:r>
            <a:endParaRPr lang="en-US" dirty="0"/>
          </a:p>
        </p:txBody>
      </p:sp>
    </p:spTree>
    <p:extLst>
      <p:ext uri="{BB962C8B-B14F-4D97-AF65-F5344CB8AC3E}">
        <p14:creationId xmlns:p14="http://schemas.microsoft.com/office/powerpoint/2010/main" val="6177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p:pic>
        <p:nvPicPr>
          <p:cNvPr id="1026" name="Picture 2" descr="Early Sto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6208" y="1802389"/>
            <a:ext cx="5138738" cy="44603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9262" y="2383182"/>
            <a:ext cx="5882265" cy="2308324"/>
          </a:xfrm>
          <a:prstGeom prst="rect">
            <a:avLst/>
          </a:prstGeom>
        </p:spPr>
        <p:txBody>
          <a:bodyPr wrap="square">
            <a:spAutoFit/>
          </a:bodyPr>
          <a:lstStyle/>
          <a:p>
            <a:r>
              <a:rPr lang="en-US" sz="2400" b="0" i="0" dirty="0">
                <a:solidFill>
                  <a:srgbClr val="333333"/>
                </a:solidFill>
                <a:effectLst/>
                <a:latin typeface="Helvetica Neue"/>
              </a:rPr>
              <a:t>Use the validation data set to compute the loss function at the end of each training epoch, and once the loss stops decreasing, stop the training and use the test data to compute the final classification accuracy.</a:t>
            </a:r>
            <a:endParaRPr lang="en-US" sz="2400" dirty="0"/>
          </a:p>
        </p:txBody>
      </p:sp>
      <p:sp>
        <p:nvSpPr>
          <p:cNvPr id="5" name="Rectangle 4"/>
          <p:cNvSpPr/>
          <p:nvPr/>
        </p:nvSpPr>
        <p:spPr>
          <a:xfrm>
            <a:off x="318655" y="6413475"/>
            <a:ext cx="8049490" cy="369332"/>
          </a:xfrm>
          <a:prstGeom prst="rect">
            <a:avLst/>
          </a:prstGeom>
        </p:spPr>
        <p:txBody>
          <a:bodyPr wrap="square">
            <a:spAutoFit/>
          </a:bodyPr>
          <a:lstStyle/>
          <a:p>
            <a:r>
              <a:rPr lang="en-US" dirty="0">
                <a:hlinkClick r:id="rId3"/>
              </a:rPr>
              <a:t>https://srdas.github.io/DLBook/ImprovingModelGeneralization.html</a:t>
            </a:r>
            <a:endParaRPr lang="en-US" dirty="0"/>
          </a:p>
        </p:txBody>
      </p:sp>
    </p:spTree>
    <p:extLst>
      <p:ext uri="{BB962C8B-B14F-4D97-AF65-F5344CB8AC3E}">
        <p14:creationId xmlns:p14="http://schemas.microsoft.com/office/powerpoint/2010/main" val="312143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22DB-67E0-458A-9F66-07B9CC98212B}"/>
              </a:ext>
            </a:extLst>
          </p:cNvPr>
          <p:cNvSpPr>
            <a:spLocks noGrp="1"/>
          </p:cNvSpPr>
          <p:nvPr>
            <p:ph type="title"/>
          </p:nvPr>
        </p:nvSpPr>
        <p:spPr/>
        <p:txBody>
          <a:bodyPr>
            <a:normAutofit/>
          </a:bodyPr>
          <a:lstStyle/>
          <a:p>
            <a:r>
              <a:rPr lang="en-US" sz="3000" b="1" dirty="0"/>
              <a:t>Question. </a:t>
            </a:r>
            <a:r>
              <a:rPr lang="en-US" sz="3000" dirty="0"/>
              <a:t>If you have 10,000,000 examples, how would you split the train/dev/test set?</a:t>
            </a:r>
            <a:endParaRPr lang="ru-RU" sz="3000" dirty="0"/>
          </a:p>
        </p:txBody>
      </p:sp>
      <p:sp>
        <p:nvSpPr>
          <p:cNvPr id="3" name="Content Placeholder 2">
            <a:extLst>
              <a:ext uri="{FF2B5EF4-FFF2-40B4-BE49-F238E27FC236}">
                <a16:creationId xmlns:a16="http://schemas.microsoft.com/office/drawing/2014/main" id="{8A61A063-3FA8-4739-85C7-E7C5DF20B908}"/>
              </a:ext>
            </a:extLst>
          </p:cNvPr>
          <p:cNvSpPr>
            <a:spLocks noGrp="1"/>
          </p:cNvSpPr>
          <p:nvPr>
            <p:ph idx="1"/>
          </p:nvPr>
        </p:nvSpPr>
        <p:spPr/>
        <p:txBody>
          <a:bodyPr/>
          <a:lstStyle/>
          <a:p>
            <a:pPr marL="514350" indent="-514350">
              <a:buFont typeface="+mj-lt"/>
              <a:buAutoNum type="alphaLcParenR"/>
            </a:pPr>
            <a:r>
              <a:rPr lang="fr-FR" dirty="0"/>
              <a:t>98% train , 1% dev , 1% test</a:t>
            </a:r>
          </a:p>
          <a:p>
            <a:pPr marL="514350" indent="-514350">
              <a:buFont typeface="+mj-lt"/>
              <a:buAutoNum type="alphaLcParenR"/>
            </a:pPr>
            <a:r>
              <a:rPr lang="fr-FR" dirty="0"/>
              <a:t>33% train , 33% dev , 33% test</a:t>
            </a:r>
          </a:p>
          <a:p>
            <a:pPr marL="514350" indent="-514350">
              <a:buFont typeface="+mj-lt"/>
              <a:buAutoNum type="alphaLcParenR"/>
            </a:pPr>
            <a:r>
              <a:rPr lang="fr-FR" dirty="0"/>
              <a:t>60% train , 20% dev , 20% test</a:t>
            </a:r>
          </a:p>
          <a:p>
            <a:pPr marL="514350" indent="-514350">
              <a:buFont typeface="+mj-lt"/>
              <a:buAutoNum type="alphaLcParenR"/>
            </a:pPr>
            <a:r>
              <a:rPr lang="fr-FR" dirty="0"/>
              <a:t>80% train , 10% dev , 10% test</a:t>
            </a:r>
          </a:p>
          <a:p>
            <a:pPr marL="514350" indent="-514350">
              <a:buFont typeface="+mj-lt"/>
              <a:buAutoNum type="alphaLcParenR"/>
            </a:pPr>
            <a:endParaRPr lang="ru-RU" dirty="0"/>
          </a:p>
        </p:txBody>
      </p:sp>
    </p:spTree>
    <p:extLst>
      <p:ext uri="{BB962C8B-B14F-4D97-AF65-F5344CB8AC3E}">
        <p14:creationId xmlns:p14="http://schemas.microsoft.com/office/powerpoint/2010/main" val="68161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22DB-67E0-458A-9F66-07B9CC98212B}"/>
              </a:ext>
            </a:extLst>
          </p:cNvPr>
          <p:cNvSpPr>
            <a:spLocks noGrp="1"/>
          </p:cNvSpPr>
          <p:nvPr>
            <p:ph type="title"/>
          </p:nvPr>
        </p:nvSpPr>
        <p:spPr/>
        <p:txBody>
          <a:bodyPr>
            <a:normAutofit/>
          </a:bodyPr>
          <a:lstStyle/>
          <a:p>
            <a:r>
              <a:rPr lang="en-US" sz="3000" b="1" dirty="0"/>
              <a:t>Question. </a:t>
            </a:r>
            <a:r>
              <a:rPr lang="en-US" sz="3000" dirty="0"/>
              <a:t>If you have 10,000,000 examples, how would you split the train/dev/test set?</a:t>
            </a:r>
            <a:endParaRPr lang="ru-RU" sz="3000" dirty="0"/>
          </a:p>
        </p:txBody>
      </p:sp>
      <p:sp>
        <p:nvSpPr>
          <p:cNvPr id="3" name="Content Placeholder 2">
            <a:extLst>
              <a:ext uri="{FF2B5EF4-FFF2-40B4-BE49-F238E27FC236}">
                <a16:creationId xmlns:a16="http://schemas.microsoft.com/office/drawing/2014/main" id="{8A61A063-3FA8-4739-85C7-E7C5DF20B908}"/>
              </a:ext>
            </a:extLst>
          </p:cNvPr>
          <p:cNvSpPr>
            <a:spLocks noGrp="1"/>
          </p:cNvSpPr>
          <p:nvPr>
            <p:ph idx="1"/>
          </p:nvPr>
        </p:nvSpPr>
        <p:spPr/>
        <p:txBody>
          <a:bodyPr/>
          <a:lstStyle/>
          <a:p>
            <a:pPr marL="514350" indent="-514350">
              <a:buFont typeface="+mj-lt"/>
              <a:buAutoNum type="alphaLcParenR"/>
            </a:pPr>
            <a:r>
              <a:rPr lang="fr-FR" b="1" dirty="0"/>
              <a:t>98% train , 1% dev , 1% test</a:t>
            </a:r>
          </a:p>
          <a:p>
            <a:pPr marL="514350" indent="-514350">
              <a:buFont typeface="+mj-lt"/>
              <a:buAutoNum type="alphaLcParenR"/>
            </a:pPr>
            <a:r>
              <a:rPr lang="fr-FR" dirty="0"/>
              <a:t>33% train , 33% dev , 33% test</a:t>
            </a:r>
          </a:p>
          <a:p>
            <a:pPr marL="514350" indent="-514350">
              <a:buFont typeface="+mj-lt"/>
              <a:buAutoNum type="alphaLcParenR"/>
            </a:pPr>
            <a:r>
              <a:rPr lang="fr-FR" dirty="0"/>
              <a:t>60% train , 20% dev , 20% test</a:t>
            </a:r>
          </a:p>
          <a:p>
            <a:pPr marL="514350" indent="-514350">
              <a:buFont typeface="+mj-lt"/>
              <a:buAutoNum type="alphaLcParenR"/>
            </a:pPr>
            <a:r>
              <a:rPr lang="fr-FR" dirty="0"/>
              <a:t>80% train , 10% dev , 10% test</a:t>
            </a:r>
          </a:p>
          <a:p>
            <a:pPr marL="514350" indent="-514350">
              <a:buFont typeface="+mj-lt"/>
              <a:buAutoNum type="alphaLcParenR"/>
            </a:pPr>
            <a:endParaRPr lang="ru-RU" dirty="0"/>
          </a:p>
        </p:txBody>
      </p:sp>
    </p:spTree>
    <p:extLst>
      <p:ext uri="{BB962C8B-B14F-4D97-AF65-F5344CB8AC3E}">
        <p14:creationId xmlns:p14="http://schemas.microsoft.com/office/powerpoint/2010/main" val="62041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7AA2-9A99-4954-8450-76FDAED12996}"/>
              </a:ext>
            </a:extLst>
          </p:cNvPr>
          <p:cNvSpPr>
            <a:spLocks noGrp="1"/>
          </p:cNvSpPr>
          <p:nvPr>
            <p:ph type="title"/>
          </p:nvPr>
        </p:nvSpPr>
        <p:spPr/>
        <p:txBody>
          <a:bodyPr/>
          <a:lstStyle/>
          <a:p>
            <a:r>
              <a:rPr lang="en-US" sz="3000" b="1" dirty="0"/>
              <a:t>Question. </a:t>
            </a:r>
            <a:r>
              <a:rPr lang="en-US" sz="3000" dirty="0"/>
              <a:t>The dev and test set should</a:t>
            </a:r>
            <a:r>
              <a:rPr lang="en-US" dirty="0"/>
              <a:t>:</a:t>
            </a:r>
            <a:endParaRPr lang="ru-RU" dirty="0"/>
          </a:p>
        </p:txBody>
      </p:sp>
      <p:sp>
        <p:nvSpPr>
          <p:cNvPr id="3" name="Content Placeholder 2">
            <a:extLst>
              <a:ext uri="{FF2B5EF4-FFF2-40B4-BE49-F238E27FC236}">
                <a16:creationId xmlns:a16="http://schemas.microsoft.com/office/drawing/2014/main" id="{C7BA9DF1-07EF-4202-BFF9-CAA36C9D7726}"/>
              </a:ext>
            </a:extLst>
          </p:cNvPr>
          <p:cNvSpPr>
            <a:spLocks noGrp="1"/>
          </p:cNvSpPr>
          <p:nvPr>
            <p:ph idx="1"/>
          </p:nvPr>
        </p:nvSpPr>
        <p:spPr/>
        <p:txBody>
          <a:bodyPr/>
          <a:lstStyle/>
          <a:p>
            <a:pPr marL="514350" indent="-514350">
              <a:buFont typeface="+mj-lt"/>
              <a:buAutoNum type="alphaLcParenR"/>
            </a:pPr>
            <a:r>
              <a:rPr lang="en-US" dirty="0"/>
              <a:t>Come from the same distribution</a:t>
            </a:r>
          </a:p>
          <a:p>
            <a:pPr marL="514350" indent="-514350">
              <a:buFont typeface="+mj-lt"/>
              <a:buAutoNum type="alphaLcParenR"/>
            </a:pPr>
            <a:r>
              <a:rPr lang="en-US" dirty="0"/>
              <a:t>Come from different distributions</a:t>
            </a:r>
          </a:p>
          <a:p>
            <a:pPr marL="514350" indent="-514350">
              <a:buFont typeface="+mj-lt"/>
              <a:buAutoNum type="alphaLcParenR"/>
            </a:pPr>
            <a:r>
              <a:rPr lang="en-US" dirty="0"/>
              <a:t>Be identical to each other (same (</a:t>
            </a:r>
            <a:r>
              <a:rPr lang="en-US" dirty="0" err="1"/>
              <a:t>x,y</a:t>
            </a:r>
            <a:r>
              <a:rPr lang="en-US" dirty="0"/>
              <a:t>) pairs)</a:t>
            </a:r>
          </a:p>
          <a:p>
            <a:pPr marL="514350" indent="-514350">
              <a:buFont typeface="+mj-lt"/>
              <a:buAutoNum type="alphaLcParenR"/>
            </a:pPr>
            <a:r>
              <a:rPr lang="en-US" dirty="0"/>
              <a:t>Have the same number of examples</a:t>
            </a:r>
            <a:endParaRPr lang="ru-RU" dirty="0"/>
          </a:p>
        </p:txBody>
      </p:sp>
    </p:spTree>
    <p:extLst>
      <p:ext uri="{BB962C8B-B14F-4D97-AF65-F5344CB8AC3E}">
        <p14:creationId xmlns:p14="http://schemas.microsoft.com/office/powerpoint/2010/main" val="1224278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7AA2-9A99-4954-8450-76FDAED12996}"/>
              </a:ext>
            </a:extLst>
          </p:cNvPr>
          <p:cNvSpPr>
            <a:spLocks noGrp="1"/>
          </p:cNvSpPr>
          <p:nvPr>
            <p:ph type="title"/>
          </p:nvPr>
        </p:nvSpPr>
        <p:spPr/>
        <p:txBody>
          <a:bodyPr/>
          <a:lstStyle/>
          <a:p>
            <a:r>
              <a:rPr lang="en-US" sz="3000" b="1" dirty="0"/>
              <a:t>Question. </a:t>
            </a:r>
            <a:r>
              <a:rPr lang="en-US" sz="3000" dirty="0"/>
              <a:t>The dev and test set should</a:t>
            </a:r>
            <a:r>
              <a:rPr lang="en-US" dirty="0"/>
              <a:t>:</a:t>
            </a:r>
            <a:endParaRPr lang="ru-RU" dirty="0"/>
          </a:p>
        </p:txBody>
      </p:sp>
      <p:sp>
        <p:nvSpPr>
          <p:cNvPr id="3" name="Content Placeholder 2">
            <a:extLst>
              <a:ext uri="{FF2B5EF4-FFF2-40B4-BE49-F238E27FC236}">
                <a16:creationId xmlns:a16="http://schemas.microsoft.com/office/drawing/2014/main" id="{C7BA9DF1-07EF-4202-BFF9-CAA36C9D7726}"/>
              </a:ext>
            </a:extLst>
          </p:cNvPr>
          <p:cNvSpPr>
            <a:spLocks noGrp="1"/>
          </p:cNvSpPr>
          <p:nvPr>
            <p:ph idx="1"/>
          </p:nvPr>
        </p:nvSpPr>
        <p:spPr/>
        <p:txBody>
          <a:bodyPr/>
          <a:lstStyle/>
          <a:p>
            <a:pPr marL="514350" indent="-514350">
              <a:buFont typeface="+mj-lt"/>
              <a:buAutoNum type="alphaLcParenR"/>
            </a:pPr>
            <a:r>
              <a:rPr lang="en-US" b="1" dirty="0"/>
              <a:t>Come from the same distribution</a:t>
            </a:r>
          </a:p>
          <a:p>
            <a:pPr marL="514350" indent="-514350">
              <a:buFont typeface="+mj-lt"/>
              <a:buAutoNum type="alphaLcParenR"/>
            </a:pPr>
            <a:r>
              <a:rPr lang="en-US" dirty="0"/>
              <a:t>Come from different distributions</a:t>
            </a:r>
          </a:p>
          <a:p>
            <a:pPr marL="514350" indent="-514350">
              <a:buFont typeface="+mj-lt"/>
              <a:buAutoNum type="alphaLcParenR"/>
            </a:pPr>
            <a:r>
              <a:rPr lang="en-US" dirty="0"/>
              <a:t>Be identical to each other (same (</a:t>
            </a:r>
            <a:r>
              <a:rPr lang="en-US" dirty="0" err="1"/>
              <a:t>x,y</a:t>
            </a:r>
            <a:r>
              <a:rPr lang="en-US" dirty="0"/>
              <a:t>) pairs)</a:t>
            </a:r>
          </a:p>
          <a:p>
            <a:pPr marL="514350" indent="-514350">
              <a:buFont typeface="+mj-lt"/>
              <a:buAutoNum type="alphaLcParenR"/>
            </a:pPr>
            <a:r>
              <a:rPr lang="en-US" dirty="0"/>
              <a:t>Have the same number of examples</a:t>
            </a:r>
            <a:endParaRPr lang="ru-RU" dirty="0"/>
          </a:p>
        </p:txBody>
      </p:sp>
    </p:spTree>
    <p:extLst>
      <p:ext uri="{BB962C8B-B14F-4D97-AF65-F5344CB8AC3E}">
        <p14:creationId xmlns:p14="http://schemas.microsoft.com/office/powerpoint/2010/main" val="2055499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3590-DD7E-49BF-A1F3-7FFE3B076939}"/>
              </a:ext>
            </a:extLst>
          </p:cNvPr>
          <p:cNvSpPr>
            <a:spLocks noGrp="1"/>
          </p:cNvSpPr>
          <p:nvPr>
            <p:ph type="title"/>
          </p:nvPr>
        </p:nvSpPr>
        <p:spPr/>
        <p:txBody>
          <a:bodyPr>
            <a:normAutofit/>
          </a:bodyPr>
          <a:lstStyle/>
          <a:p>
            <a:r>
              <a:rPr lang="en-US" sz="2700" b="1" dirty="0"/>
              <a:t>Question. </a:t>
            </a:r>
            <a:r>
              <a:rPr lang="en-US" sz="2700" dirty="0"/>
              <a:t>If your Neural Network model seems to have high bias, what of the following would be promising things to try? (Check all that apply.)</a:t>
            </a:r>
            <a:endParaRPr lang="ru-RU" dirty="0"/>
          </a:p>
        </p:txBody>
      </p:sp>
      <p:sp>
        <p:nvSpPr>
          <p:cNvPr id="3" name="Content Placeholder 2">
            <a:extLst>
              <a:ext uri="{FF2B5EF4-FFF2-40B4-BE49-F238E27FC236}">
                <a16:creationId xmlns:a16="http://schemas.microsoft.com/office/drawing/2014/main" id="{4EA7865B-2B1A-4022-9448-90C9C2B13940}"/>
              </a:ext>
            </a:extLst>
          </p:cNvPr>
          <p:cNvSpPr>
            <a:spLocks noGrp="1"/>
          </p:cNvSpPr>
          <p:nvPr>
            <p:ph idx="1"/>
          </p:nvPr>
        </p:nvSpPr>
        <p:spPr/>
        <p:txBody>
          <a:bodyPr>
            <a:normAutofit/>
          </a:bodyPr>
          <a:lstStyle/>
          <a:p>
            <a:pPr marL="514350" indent="-514350">
              <a:buFont typeface="+mj-lt"/>
              <a:buAutoNum type="alphaLcParenR"/>
            </a:pPr>
            <a:r>
              <a:rPr lang="en-US" dirty="0"/>
              <a:t>Get more training data</a:t>
            </a:r>
          </a:p>
          <a:p>
            <a:pPr marL="514350" indent="-514350">
              <a:buFont typeface="+mj-lt"/>
              <a:buAutoNum type="alphaLcParenR"/>
            </a:pPr>
            <a:r>
              <a:rPr lang="en-US" dirty="0"/>
              <a:t>Add regularization</a:t>
            </a:r>
          </a:p>
          <a:p>
            <a:pPr marL="514350" indent="-514350">
              <a:buFont typeface="+mj-lt"/>
              <a:buAutoNum type="alphaLcParenR"/>
            </a:pPr>
            <a:r>
              <a:rPr lang="en-US" dirty="0"/>
              <a:t>Make the Neural Network deeper</a:t>
            </a:r>
          </a:p>
          <a:p>
            <a:pPr marL="514350" indent="-514350">
              <a:buFont typeface="+mj-lt"/>
              <a:buAutoNum type="alphaLcParenR"/>
            </a:pPr>
            <a:r>
              <a:rPr lang="en-US" dirty="0"/>
              <a:t>Increase the number of units in each hidden layer</a:t>
            </a:r>
          </a:p>
          <a:p>
            <a:pPr marL="514350" indent="-514350">
              <a:buFont typeface="+mj-lt"/>
              <a:buAutoNum type="alphaLcParenR"/>
            </a:pPr>
            <a:r>
              <a:rPr lang="en-US" dirty="0"/>
              <a:t>Get more test data</a:t>
            </a:r>
          </a:p>
        </p:txBody>
      </p:sp>
    </p:spTree>
    <p:extLst>
      <p:ext uri="{BB962C8B-B14F-4D97-AF65-F5344CB8AC3E}">
        <p14:creationId xmlns:p14="http://schemas.microsoft.com/office/powerpoint/2010/main" val="2027650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3590-DD7E-49BF-A1F3-7FFE3B076939}"/>
              </a:ext>
            </a:extLst>
          </p:cNvPr>
          <p:cNvSpPr>
            <a:spLocks noGrp="1"/>
          </p:cNvSpPr>
          <p:nvPr>
            <p:ph type="title"/>
          </p:nvPr>
        </p:nvSpPr>
        <p:spPr/>
        <p:txBody>
          <a:bodyPr>
            <a:normAutofit/>
          </a:bodyPr>
          <a:lstStyle/>
          <a:p>
            <a:r>
              <a:rPr lang="en-US" sz="2700" b="1" dirty="0"/>
              <a:t>Question. </a:t>
            </a:r>
            <a:r>
              <a:rPr lang="en-US" sz="2700" dirty="0"/>
              <a:t>If your Neural Network model seems to have high bias, what of the following would be promising things to try? (Check all that apply.)</a:t>
            </a:r>
            <a:endParaRPr lang="ru-RU" dirty="0"/>
          </a:p>
        </p:txBody>
      </p:sp>
      <p:sp>
        <p:nvSpPr>
          <p:cNvPr id="3" name="Content Placeholder 2">
            <a:extLst>
              <a:ext uri="{FF2B5EF4-FFF2-40B4-BE49-F238E27FC236}">
                <a16:creationId xmlns:a16="http://schemas.microsoft.com/office/drawing/2014/main" id="{4EA7865B-2B1A-4022-9448-90C9C2B13940}"/>
              </a:ext>
            </a:extLst>
          </p:cNvPr>
          <p:cNvSpPr>
            <a:spLocks noGrp="1"/>
          </p:cNvSpPr>
          <p:nvPr>
            <p:ph idx="1"/>
          </p:nvPr>
        </p:nvSpPr>
        <p:spPr/>
        <p:txBody>
          <a:bodyPr>
            <a:normAutofit/>
          </a:bodyPr>
          <a:lstStyle/>
          <a:p>
            <a:pPr marL="514350" indent="-514350">
              <a:buFont typeface="+mj-lt"/>
              <a:buAutoNum type="alphaLcParenR"/>
            </a:pPr>
            <a:r>
              <a:rPr lang="en-US" dirty="0"/>
              <a:t>Get more training data</a:t>
            </a:r>
          </a:p>
          <a:p>
            <a:pPr marL="514350" indent="-514350">
              <a:buFont typeface="+mj-lt"/>
              <a:buAutoNum type="alphaLcParenR"/>
            </a:pPr>
            <a:r>
              <a:rPr lang="en-US" dirty="0"/>
              <a:t>Add regularization</a:t>
            </a:r>
          </a:p>
          <a:p>
            <a:pPr marL="514350" indent="-514350">
              <a:buFont typeface="+mj-lt"/>
              <a:buAutoNum type="alphaLcParenR"/>
            </a:pPr>
            <a:r>
              <a:rPr lang="en-US" b="1" dirty="0"/>
              <a:t>Make the Neural Network deeper</a:t>
            </a:r>
          </a:p>
          <a:p>
            <a:pPr marL="514350" indent="-514350">
              <a:buFont typeface="+mj-lt"/>
              <a:buAutoNum type="alphaLcParenR"/>
            </a:pPr>
            <a:r>
              <a:rPr lang="en-US" b="1" dirty="0"/>
              <a:t>Increase the number of units in each hidden layer</a:t>
            </a:r>
          </a:p>
          <a:p>
            <a:pPr marL="514350" indent="-514350">
              <a:buFont typeface="+mj-lt"/>
              <a:buAutoNum type="alphaLcParenR"/>
            </a:pPr>
            <a:r>
              <a:rPr lang="en-US" dirty="0"/>
              <a:t>Get more test data</a:t>
            </a:r>
          </a:p>
        </p:txBody>
      </p:sp>
    </p:spTree>
    <p:extLst>
      <p:ext uri="{BB962C8B-B14F-4D97-AF65-F5344CB8AC3E}">
        <p14:creationId xmlns:p14="http://schemas.microsoft.com/office/powerpoint/2010/main" val="35145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2417A-DBDD-47F8-A491-42273AED70C2}"/>
              </a:ext>
            </a:extLst>
          </p:cNvPr>
          <p:cNvSpPr>
            <a:spLocks noGrp="1"/>
          </p:cNvSpPr>
          <p:nvPr>
            <p:ph idx="1"/>
          </p:nvPr>
        </p:nvSpPr>
        <p:spPr>
          <a:xfrm>
            <a:off x="838200" y="521208"/>
            <a:ext cx="10515600" cy="5655755"/>
          </a:xfrm>
        </p:spPr>
        <p:txBody>
          <a:bodyPr>
            <a:normAutofit/>
          </a:bodyPr>
          <a:lstStyle/>
          <a:p>
            <a:pPr marL="0" indent="0">
              <a:buNone/>
            </a:pPr>
            <a:r>
              <a:rPr lang="en-US" dirty="0"/>
              <a:t>Question. You are working on an automated check-out kiosk for a supermarket, and are building a classifier for apples, bananas and oranges. Suppose your classifier obtains a training set error of 0.5%, and a dev set error of 7%. </a:t>
            </a:r>
          </a:p>
          <a:p>
            <a:pPr marL="0" indent="0">
              <a:buNone/>
            </a:pPr>
            <a:r>
              <a:rPr lang="en-US" dirty="0"/>
              <a:t>Which of the following are promising things to try to improve your classifier? (Check all that apply.)</a:t>
            </a:r>
          </a:p>
          <a:p>
            <a:pPr marL="0" indent="0">
              <a:buNone/>
            </a:pPr>
            <a:endParaRPr lang="ru-RU" dirty="0"/>
          </a:p>
          <a:p>
            <a:pPr marL="514350" indent="-514350">
              <a:buFont typeface="+mj-lt"/>
              <a:buAutoNum type="alphaLcParenR"/>
            </a:pPr>
            <a:r>
              <a:rPr lang="en-US" dirty="0"/>
              <a:t>Increase the regularization parameter lambda</a:t>
            </a:r>
          </a:p>
          <a:p>
            <a:pPr marL="514350" indent="-514350">
              <a:buFont typeface="+mj-lt"/>
              <a:buAutoNum type="alphaLcParenR"/>
            </a:pPr>
            <a:r>
              <a:rPr lang="en-US" dirty="0"/>
              <a:t>Decrease the regularization parameter lambda</a:t>
            </a:r>
          </a:p>
          <a:p>
            <a:pPr marL="514350" indent="-514350">
              <a:buFont typeface="+mj-lt"/>
              <a:buAutoNum type="alphaLcParenR"/>
            </a:pPr>
            <a:r>
              <a:rPr lang="en-US" dirty="0"/>
              <a:t>Get more training data</a:t>
            </a:r>
          </a:p>
          <a:p>
            <a:pPr marL="514350" indent="-514350">
              <a:buFont typeface="+mj-lt"/>
              <a:buAutoNum type="alphaLcParenR"/>
            </a:pPr>
            <a:r>
              <a:rPr lang="en-US" dirty="0"/>
              <a:t>Use a bigger neural network</a:t>
            </a:r>
            <a:endParaRPr lang="ru-RU" dirty="0"/>
          </a:p>
        </p:txBody>
      </p:sp>
    </p:spTree>
    <p:extLst>
      <p:ext uri="{BB962C8B-B14F-4D97-AF65-F5344CB8AC3E}">
        <p14:creationId xmlns:p14="http://schemas.microsoft.com/office/powerpoint/2010/main" val="1372789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tx1">
                    <a:lumMod val="75000"/>
                    <a:lumOff val="25000"/>
                  </a:schemeClr>
                </a:solidFill>
              </a:rPr>
              <a:t>Training/Development/test sets</a:t>
            </a:r>
            <a:endParaRPr lang="en-US" u="sng" dirty="0"/>
          </a:p>
        </p:txBody>
      </p:sp>
      <p:sp>
        <p:nvSpPr>
          <p:cNvPr id="3" name="Content Placeholder 2"/>
          <p:cNvSpPr>
            <a:spLocks noGrp="1"/>
          </p:cNvSpPr>
          <p:nvPr>
            <p:ph idx="1"/>
          </p:nvPr>
        </p:nvSpPr>
        <p:spPr/>
        <p:txBody>
          <a:bodyPr>
            <a:normAutofit fontScale="85000" lnSpcReduction="20000"/>
          </a:bodyPr>
          <a:lstStyle/>
          <a:p>
            <a:endParaRPr lang="en-US" dirty="0"/>
          </a:p>
          <a:p>
            <a:r>
              <a:rPr lang="en-US" dirty="0"/>
              <a:t>A</a:t>
            </a:r>
            <a:r>
              <a:rPr lang="en-US" b="1" dirty="0"/>
              <a:t> training dataset </a:t>
            </a:r>
            <a:r>
              <a:rPr lang="en-US" dirty="0"/>
              <a:t>is a dataset of examples used for learning which machine learning algorithm “learns,” relationships between the features and the target variable.</a:t>
            </a:r>
          </a:p>
          <a:p>
            <a:endParaRPr lang="en-US" dirty="0"/>
          </a:p>
          <a:p>
            <a:r>
              <a:rPr lang="en-US" dirty="0"/>
              <a:t>A </a:t>
            </a:r>
            <a:r>
              <a:rPr lang="en-US" b="1" dirty="0"/>
              <a:t>validation dataset </a:t>
            </a:r>
            <a:r>
              <a:rPr lang="en-US" dirty="0"/>
              <a:t>is a dataset of examples used to tune the </a:t>
            </a:r>
            <a:r>
              <a:rPr lang="en-US" dirty="0" err="1"/>
              <a:t>hyperparameters</a:t>
            </a:r>
            <a:r>
              <a:rPr lang="en-US" dirty="0"/>
              <a:t> (i.e. the architecture) of a classifier. It is sometimes also called the development set (“</a:t>
            </a:r>
            <a:r>
              <a:rPr lang="en-US" b="1" dirty="0"/>
              <a:t>dev set</a:t>
            </a:r>
            <a:r>
              <a:rPr lang="en-US" dirty="0"/>
              <a:t>”) or </a:t>
            </a:r>
            <a:r>
              <a:rPr lang="en-US" b="1" dirty="0"/>
              <a:t>hold-out cross validation set</a:t>
            </a:r>
            <a:r>
              <a:rPr lang="en-US" dirty="0"/>
              <a:t>. </a:t>
            </a:r>
          </a:p>
          <a:p>
            <a:endParaRPr lang="en-US" dirty="0"/>
          </a:p>
          <a:p>
            <a:r>
              <a:rPr lang="en-US" dirty="0"/>
              <a:t>A </a:t>
            </a:r>
            <a:r>
              <a:rPr lang="en-US" b="1" dirty="0"/>
              <a:t>test dataset </a:t>
            </a:r>
            <a:r>
              <a:rPr lang="en-US" dirty="0"/>
              <a:t>is a dataset that is independent of the training dataset, but that follows the same probability distribution as the training dataset. Test set used to evaluate the performance of the algorithm, but not to make any decisions regarding what learning algorithm or parameters to use.</a:t>
            </a:r>
          </a:p>
        </p:txBody>
      </p:sp>
      <p:sp>
        <p:nvSpPr>
          <p:cNvPr id="4" name="Rectangle 3"/>
          <p:cNvSpPr/>
          <p:nvPr/>
        </p:nvSpPr>
        <p:spPr>
          <a:xfrm>
            <a:off x="10071051" y="6311900"/>
            <a:ext cx="1447897" cy="369332"/>
          </a:xfrm>
          <a:prstGeom prst="rect">
            <a:avLst/>
          </a:prstGeom>
        </p:spPr>
        <p:txBody>
          <a:bodyPr wrap="none">
            <a:spAutoFit/>
          </a:bodyPr>
          <a:lstStyle/>
          <a:p>
            <a:r>
              <a:rPr lang="en-US" dirty="0"/>
              <a:t>wikipedia.org</a:t>
            </a:r>
          </a:p>
        </p:txBody>
      </p:sp>
    </p:spTree>
    <p:extLst>
      <p:ext uri="{BB962C8B-B14F-4D97-AF65-F5344CB8AC3E}">
        <p14:creationId xmlns:p14="http://schemas.microsoft.com/office/powerpoint/2010/main" val="165975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2417A-DBDD-47F8-A491-42273AED70C2}"/>
              </a:ext>
            </a:extLst>
          </p:cNvPr>
          <p:cNvSpPr>
            <a:spLocks noGrp="1"/>
          </p:cNvSpPr>
          <p:nvPr>
            <p:ph idx="1"/>
          </p:nvPr>
        </p:nvSpPr>
        <p:spPr>
          <a:xfrm>
            <a:off x="838200" y="521208"/>
            <a:ext cx="10515600" cy="5655755"/>
          </a:xfrm>
        </p:spPr>
        <p:txBody>
          <a:bodyPr>
            <a:normAutofit/>
          </a:bodyPr>
          <a:lstStyle/>
          <a:p>
            <a:pPr marL="0" indent="0">
              <a:buNone/>
            </a:pPr>
            <a:r>
              <a:rPr lang="en-US" dirty="0"/>
              <a:t>Question. You are working on an automated check-out kiosk for a supermarket, and are building a classifier for apples, bananas and oranges. Suppose your classifier obtains a training set error of 0.5%, and a dev set error of 7%. </a:t>
            </a:r>
          </a:p>
          <a:p>
            <a:pPr marL="0" indent="0">
              <a:buNone/>
            </a:pPr>
            <a:r>
              <a:rPr lang="en-US" dirty="0"/>
              <a:t>Which of the following are promising things to try to improve your classifier? (Check all that apply.)</a:t>
            </a:r>
          </a:p>
          <a:p>
            <a:pPr marL="0" indent="0">
              <a:buNone/>
            </a:pPr>
            <a:endParaRPr lang="ru-RU" dirty="0"/>
          </a:p>
          <a:p>
            <a:pPr marL="514350" indent="-514350">
              <a:buFont typeface="+mj-lt"/>
              <a:buAutoNum type="alphaLcParenR"/>
            </a:pPr>
            <a:r>
              <a:rPr lang="en-US" b="1" dirty="0"/>
              <a:t>Increase the regularization parameter lambda</a:t>
            </a:r>
          </a:p>
          <a:p>
            <a:pPr marL="514350" indent="-514350">
              <a:buFont typeface="+mj-lt"/>
              <a:buAutoNum type="alphaLcParenR"/>
            </a:pPr>
            <a:r>
              <a:rPr lang="en-US" dirty="0"/>
              <a:t>Decrease the regularization parameter lambda</a:t>
            </a:r>
          </a:p>
          <a:p>
            <a:pPr marL="514350" indent="-514350">
              <a:buFont typeface="+mj-lt"/>
              <a:buAutoNum type="alphaLcParenR"/>
            </a:pPr>
            <a:r>
              <a:rPr lang="en-US" b="1" dirty="0"/>
              <a:t>Get more training data</a:t>
            </a:r>
          </a:p>
          <a:p>
            <a:pPr marL="514350" indent="-514350">
              <a:buFont typeface="+mj-lt"/>
              <a:buAutoNum type="alphaLcParenR"/>
            </a:pPr>
            <a:r>
              <a:rPr lang="en-US" dirty="0"/>
              <a:t>Use a bigger neural network</a:t>
            </a:r>
            <a:endParaRPr lang="ru-RU" dirty="0"/>
          </a:p>
        </p:txBody>
      </p:sp>
    </p:spTree>
    <p:extLst>
      <p:ext uri="{BB962C8B-B14F-4D97-AF65-F5344CB8AC3E}">
        <p14:creationId xmlns:p14="http://schemas.microsoft.com/office/powerpoint/2010/main" val="369982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3E50-E790-4D19-B981-192AFF302E85}"/>
              </a:ext>
            </a:extLst>
          </p:cNvPr>
          <p:cNvSpPr>
            <a:spLocks noGrp="1"/>
          </p:cNvSpPr>
          <p:nvPr>
            <p:ph type="title"/>
          </p:nvPr>
        </p:nvSpPr>
        <p:spPr/>
        <p:txBody>
          <a:bodyPr>
            <a:normAutofit/>
          </a:bodyPr>
          <a:lstStyle/>
          <a:p>
            <a:r>
              <a:rPr lang="en-US" sz="3000" dirty="0"/>
              <a:t>Question. What is weight decay?</a:t>
            </a:r>
            <a:endParaRPr lang="ru-RU" sz="3000" dirty="0"/>
          </a:p>
        </p:txBody>
      </p:sp>
      <p:sp>
        <p:nvSpPr>
          <p:cNvPr id="3" name="Content Placeholder 2">
            <a:extLst>
              <a:ext uri="{FF2B5EF4-FFF2-40B4-BE49-F238E27FC236}">
                <a16:creationId xmlns:a16="http://schemas.microsoft.com/office/drawing/2014/main" id="{AF64F98D-CBC5-4143-9244-0C10B61D5B94}"/>
              </a:ext>
            </a:extLst>
          </p:cNvPr>
          <p:cNvSpPr>
            <a:spLocks noGrp="1"/>
          </p:cNvSpPr>
          <p:nvPr>
            <p:ph idx="1"/>
          </p:nvPr>
        </p:nvSpPr>
        <p:spPr/>
        <p:txBody>
          <a:bodyPr>
            <a:normAutofit/>
          </a:bodyPr>
          <a:lstStyle/>
          <a:p>
            <a:pPr marL="514350" indent="-514350">
              <a:buFont typeface="+mj-lt"/>
              <a:buAutoNum type="alphaLcParenR"/>
            </a:pPr>
            <a:r>
              <a:rPr lang="en-US" dirty="0"/>
              <a:t>The process of gradually decreasing the learning rate during training.</a:t>
            </a:r>
          </a:p>
          <a:p>
            <a:pPr marL="514350" indent="-514350">
              <a:buFont typeface="+mj-lt"/>
              <a:buAutoNum type="alphaLcParenR"/>
            </a:pPr>
            <a:r>
              <a:rPr lang="en-US" dirty="0"/>
              <a:t>A technique to avoid vanishing gradient by imposing a ceiling on the values of the weights.</a:t>
            </a:r>
          </a:p>
          <a:p>
            <a:pPr marL="514350" indent="-514350">
              <a:buFont typeface="+mj-lt"/>
              <a:buAutoNum type="alphaLcParenR"/>
            </a:pPr>
            <a:r>
              <a:rPr lang="en-US" dirty="0"/>
              <a:t>Gradual corruption of the weights in the neural network if it is trained on noisy data.</a:t>
            </a:r>
          </a:p>
          <a:p>
            <a:pPr marL="514350" indent="-514350">
              <a:buFont typeface="+mj-lt"/>
              <a:buAutoNum type="alphaLcParenR"/>
            </a:pPr>
            <a:r>
              <a:rPr lang="en-US" dirty="0"/>
              <a:t>A regularization technique (such as L2 regularization) that results in gradient descent shrinking the</a:t>
            </a:r>
          </a:p>
          <a:p>
            <a:pPr marL="514350" indent="-514350">
              <a:buFont typeface="+mj-lt"/>
              <a:buAutoNum type="alphaLcParenR"/>
            </a:pPr>
            <a:r>
              <a:rPr lang="en-US" dirty="0"/>
              <a:t>weights on every iteration.</a:t>
            </a:r>
            <a:endParaRPr lang="ru-RU" dirty="0"/>
          </a:p>
        </p:txBody>
      </p:sp>
    </p:spTree>
    <p:extLst>
      <p:ext uri="{BB962C8B-B14F-4D97-AF65-F5344CB8AC3E}">
        <p14:creationId xmlns:p14="http://schemas.microsoft.com/office/powerpoint/2010/main" val="186892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3E50-E790-4D19-B981-192AFF302E85}"/>
              </a:ext>
            </a:extLst>
          </p:cNvPr>
          <p:cNvSpPr>
            <a:spLocks noGrp="1"/>
          </p:cNvSpPr>
          <p:nvPr>
            <p:ph type="title"/>
          </p:nvPr>
        </p:nvSpPr>
        <p:spPr/>
        <p:txBody>
          <a:bodyPr>
            <a:normAutofit/>
          </a:bodyPr>
          <a:lstStyle/>
          <a:p>
            <a:r>
              <a:rPr lang="en-US" sz="3000" dirty="0"/>
              <a:t>Question. What is weight decay?</a:t>
            </a:r>
            <a:endParaRPr lang="ru-RU" sz="3000" dirty="0"/>
          </a:p>
        </p:txBody>
      </p:sp>
      <p:sp>
        <p:nvSpPr>
          <p:cNvPr id="3" name="Content Placeholder 2">
            <a:extLst>
              <a:ext uri="{FF2B5EF4-FFF2-40B4-BE49-F238E27FC236}">
                <a16:creationId xmlns:a16="http://schemas.microsoft.com/office/drawing/2014/main" id="{AF64F98D-CBC5-4143-9244-0C10B61D5B94}"/>
              </a:ext>
            </a:extLst>
          </p:cNvPr>
          <p:cNvSpPr>
            <a:spLocks noGrp="1"/>
          </p:cNvSpPr>
          <p:nvPr>
            <p:ph idx="1"/>
          </p:nvPr>
        </p:nvSpPr>
        <p:spPr/>
        <p:txBody>
          <a:bodyPr>
            <a:normAutofit/>
          </a:bodyPr>
          <a:lstStyle/>
          <a:p>
            <a:pPr marL="514350" indent="-514350">
              <a:buFont typeface="+mj-lt"/>
              <a:buAutoNum type="alphaLcParenR"/>
            </a:pPr>
            <a:r>
              <a:rPr lang="en-US" dirty="0"/>
              <a:t>The process of gradually decreasing the learning rate during training.</a:t>
            </a:r>
          </a:p>
          <a:p>
            <a:pPr marL="514350" indent="-514350">
              <a:buFont typeface="+mj-lt"/>
              <a:buAutoNum type="alphaLcParenR"/>
            </a:pPr>
            <a:r>
              <a:rPr lang="en-US" dirty="0"/>
              <a:t>A technique to avoid vanishing gradient by imposing a ceiling on the values of the weights.</a:t>
            </a:r>
          </a:p>
          <a:p>
            <a:pPr marL="514350" indent="-514350">
              <a:buFont typeface="+mj-lt"/>
              <a:buAutoNum type="alphaLcParenR"/>
            </a:pPr>
            <a:r>
              <a:rPr lang="en-US" dirty="0"/>
              <a:t>Gradual corruption of the weights in the neural network if it is trained on noisy data.</a:t>
            </a:r>
          </a:p>
          <a:p>
            <a:pPr marL="514350" indent="-514350">
              <a:buFont typeface="+mj-lt"/>
              <a:buAutoNum type="alphaLcParenR"/>
            </a:pPr>
            <a:r>
              <a:rPr lang="en-US" b="1" dirty="0"/>
              <a:t>A regularization technique (such as L2 regularization) that results in gradient descent shrinking the weights on every iteration.</a:t>
            </a:r>
            <a:endParaRPr lang="ru-RU" b="1" dirty="0"/>
          </a:p>
        </p:txBody>
      </p:sp>
    </p:spTree>
    <p:extLst>
      <p:ext uri="{BB962C8B-B14F-4D97-AF65-F5344CB8AC3E}">
        <p14:creationId xmlns:p14="http://schemas.microsoft.com/office/powerpoint/2010/main" val="2313499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F090-AB86-45C5-95C8-2DC24BD8213F}"/>
              </a:ext>
            </a:extLst>
          </p:cNvPr>
          <p:cNvSpPr>
            <a:spLocks noGrp="1"/>
          </p:cNvSpPr>
          <p:nvPr>
            <p:ph type="title"/>
          </p:nvPr>
        </p:nvSpPr>
        <p:spPr/>
        <p:txBody>
          <a:bodyPr>
            <a:normAutofit/>
          </a:bodyPr>
          <a:lstStyle/>
          <a:p>
            <a:r>
              <a:rPr lang="en-US" sz="3000" b="1" dirty="0"/>
              <a:t>Question. </a:t>
            </a:r>
            <a:r>
              <a:rPr lang="en-US" sz="3000" dirty="0"/>
              <a:t>What happens when you increase the regularization hyperparameter lambda?</a:t>
            </a:r>
            <a:endParaRPr lang="ru-RU" sz="3000" dirty="0"/>
          </a:p>
        </p:txBody>
      </p:sp>
      <p:sp>
        <p:nvSpPr>
          <p:cNvPr id="3" name="Content Placeholder 2">
            <a:extLst>
              <a:ext uri="{FF2B5EF4-FFF2-40B4-BE49-F238E27FC236}">
                <a16:creationId xmlns:a16="http://schemas.microsoft.com/office/drawing/2014/main" id="{E75CD52C-427A-4F33-BBC5-DC238F1DB02E}"/>
              </a:ext>
            </a:extLst>
          </p:cNvPr>
          <p:cNvSpPr>
            <a:spLocks noGrp="1"/>
          </p:cNvSpPr>
          <p:nvPr>
            <p:ph idx="1"/>
          </p:nvPr>
        </p:nvSpPr>
        <p:spPr/>
        <p:txBody>
          <a:bodyPr/>
          <a:lstStyle/>
          <a:p>
            <a:pPr marL="514350" indent="-514350">
              <a:buFont typeface="+mj-lt"/>
              <a:buAutoNum type="alphaLcParenR"/>
            </a:pPr>
            <a:r>
              <a:rPr lang="en-US" dirty="0"/>
              <a:t>Weights are pushed toward becoming smaller (closer to 0)</a:t>
            </a:r>
          </a:p>
          <a:p>
            <a:pPr marL="514350" indent="-514350">
              <a:buFont typeface="+mj-lt"/>
              <a:buAutoNum type="alphaLcParenR"/>
            </a:pPr>
            <a:r>
              <a:rPr lang="en-US" dirty="0"/>
              <a:t>Weights are pushed toward becoming bigger (further from 0)</a:t>
            </a:r>
          </a:p>
          <a:p>
            <a:pPr marL="514350" indent="-514350">
              <a:buFont typeface="+mj-lt"/>
              <a:buAutoNum type="alphaLcParenR"/>
            </a:pPr>
            <a:r>
              <a:rPr lang="en-US" dirty="0"/>
              <a:t>Doubling lambda should roughly result in doubling the weights</a:t>
            </a:r>
          </a:p>
          <a:p>
            <a:pPr marL="514350" indent="-514350">
              <a:buFont typeface="+mj-lt"/>
              <a:buAutoNum type="alphaLcParenR"/>
            </a:pPr>
            <a:r>
              <a:rPr lang="en-US" dirty="0"/>
              <a:t>Gradient descent taking bigger steps with each iteration (proportional to lambda)</a:t>
            </a:r>
          </a:p>
          <a:p>
            <a:pPr marL="0" indent="0">
              <a:buNone/>
            </a:pPr>
            <a:endParaRPr lang="ru-RU" dirty="0"/>
          </a:p>
        </p:txBody>
      </p:sp>
    </p:spTree>
    <p:extLst>
      <p:ext uri="{BB962C8B-B14F-4D97-AF65-F5344CB8AC3E}">
        <p14:creationId xmlns:p14="http://schemas.microsoft.com/office/powerpoint/2010/main" val="583912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F090-AB86-45C5-95C8-2DC24BD8213F}"/>
              </a:ext>
            </a:extLst>
          </p:cNvPr>
          <p:cNvSpPr>
            <a:spLocks noGrp="1"/>
          </p:cNvSpPr>
          <p:nvPr>
            <p:ph type="title"/>
          </p:nvPr>
        </p:nvSpPr>
        <p:spPr/>
        <p:txBody>
          <a:bodyPr>
            <a:normAutofit/>
          </a:bodyPr>
          <a:lstStyle/>
          <a:p>
            <a:r>
              <a:rPr lang="en-US" sz="3000" b="1" dirty="0"/>
              <a:t>Question. </a:t>
            </a:r>
            <a:r>
              <a:rPr lang="en-US" sz="3000" dirty="0"/>
              <a:t>What happens when you increase the regularization hyperparameter lambda?</a:t>
            </a:r>
            <a:endParaRPr lang="ru-RU" sz="3000" dirty="0"/>
          </a:p>
        </p:txBody>
      </p:sp>
      <p:sp>
        <p:nvSpPr>
          <p:cNvPr id="3" name="Content Placeholder 2">
            <a:extLst>
              <a:ext uri="{FF2B5EF4-FFF2-40B4-BE49-F238E27FC236}">
                <a16:creationId xmlns:a16="http://schemas.microsoft.com/office/drawing/2014/main" id="{E75CD52C-427A-4F33-BBC5-DC238F1DB02E}"/>
              </a:ext>
            </a:extLst>
          </p:cNvPr>
          <p:cNvSpPr>
            <a:spLocks noGrp="1"/>
          </p:cNvSpPr>
          <p:nvPr>
            <p:ph idx="1"/>
          </p:nvPr>
        </p:nvSpPr>
        <p:spPr/>
        <p:txBody>
          <a:bodyPr/>
          <a:lstStyle/>
          <a:p>
            <a:pPr marL="514350" indent="-514350">
              <a:buFont typeface="+mj-lt"/>
              <a:buAutoNum type="alphaLcParenR"/>
            </a:pPr>
            <a:r>
              <a:rPr lang="en-US" b="1" dirty="0"/>
              <a:t>Weights are pushed toward becoming smaller (closer to 0)</a:t>
            </a:r>
          </a:p>
          <a:p>
            <a:pPr marL="514350" indent="-514350">
              <a:buFont typeface="+mj-lt"/>
              <a:buAutoNum type="alphaLcParenR"/>
            </a:pPr>
            <a:r>
              <a:rPr lang="en-US" dirty="0"/>
              <a:t>Weights are pushed toward becoming bigger (further from 0)</a:t>
            </a:r>
          </a:p>
          <a:p>
            <a:pPr marL="514350" indent="-514350">
              <a:buFont typeface="+mj-lt"/>
              <a:buAutoNum type="alphaLcParenR"/>
            </a:pPr>
            <a:r>
              <a:rPr lang="en-US" dirty="0"/>
              <a:t>Doubling lambda should roughly result in doubling the weights</a:t>
            </a:r>
          </a:p>
          <a:p>
            <a:pPr marL="514350" indent="-514350">
              <a:buFont typeface="+mj-lt"/>
              <a:buAutoNum type="alphaLcParenR"/>
            </a:pPr>
            <a:r>
              <a:rPr lang="en-US" dirty="0"/>
              <a:t>Gradient descent taking bigger steps with each iteration (proportional to lambda)</a:t>
            </a:r>
          </a:p>
          <a:p>
            <a:pPr marL="0" indent="0">
              <a:buNone/>
            </a:pPr>
            <a:endParaRPr lang="ru-RU" dirty="0"/>
          </a:p>
        </p:txBody>
      </p:sp>
    </p:spTree>
    <p:extLst>
      <p:ext uri="{BB962C8B-B14F-4D97-AF65-F5344CB8AC3E}">
        <p14:creationId xmlns:p14="http://schemas.microsoft.com/office/powerpoint/2010/main" val="4243077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D20-AEA7-4C72-8D25-3951D2653569}"/>
              </a:ext>
            </a:extLst>
          </p:cNvPr>
          <p:cNvSpPr>
            <a:spLocks noGrp="1"/>
          </p:cNvSpPr>
          <p:nvPr>
            <p:ph type="title"/>
          </p:nvPr>
        </p:nvSpPr>
        <p:spPr/>
        <p:txBody>
          <a:bodyPr>
            <a:normAutofit/>
          </a:bodyPr>
          <a:lstStyle/>
          <a:p>
            <a:r>
              <a:rPr lang="en-US" sz="3000" b="1" dirty="0"/>
              <a:t>Question. </a:t>
            </a:r>
            <a:r>
              <a:rPr lang="en-US" sz="3000" dirty="0"/>
              <a:t>With the inverted dropout technique, at test time:</a:t>
            </a:r>
            <a:endParaRPr lang="ru-RU" sz="3000" dirty="0"/>
          </a:p>
        </p:txBody>
      </p:sp>
      <p:sp>
        <p:nvSpPr>
          <p:cNvPr id="3" name="Content Placeholder 2">
            <a:extLst>
              <a:ext uri="{FF2B5EF4-FFF2-40B4-BE49-F238E27FC236}">
                <a16:creationId xmlns:a16="http://schemas.microsoft.com/office/drawing/2014/main" id="{1089E26E-5264-48A4-8AF6-178DF1919E68}"/>
              </a:ext>
            </a:extLst>
          </p:cNvPr>
          <p:cNvSpPr>
            <a:spLocks noGrp="1"/>
          </p:cNvSpPr>
          <p:nvPr>
            <p:ph idx="1"/>
          </p:nvPr>
        </p:nvSpPr>
        <p:spPr/>
        <p:txBody>
          <a:bodyPr>
            <a:normAutofit/>
          </a:bodyPr>
          <a:lstStyle/>
          <a:p>
            <a:pPr marL="514350" indent="-514350">
              <a:buFont typeface="+mj-lt"/>
              <a:buAutoNum type="alphaLcParenR"/>
            </a:pPr>
            <a:r>
              <a:rPr lang="en-US" dirty="0"/>
              <a:t>You do not apply dropout (do not randomly eliminate units), but keep the 1/</a:t>
            </a:r>
            <a:r>
              <a:rPr lang="en-US" dirty="0" err="1"/>
              <a:t>keep_prob</a:t>
            </a:r>
            <a:r>
              <a:rPr lang="en-US" dirty="0"/>
              <a:t> factor in the calculations used in training.</a:t>
            </a:r>
          </a:p>
          <a:p>
            <a:pPr marL="514350" indent="-514350">
              <a:buFont typeface="+mj-lt"/>
              <a:buAutoNum type="alphaLcParenR"/>
            </a:pPr>
            <a:r>
              <a:rPr lang="en-US" dirty="0"/>
              <a:t>You apply dropout (randomly eliminating units) and do not keep the 1/</a:t>
            </a:r>
            <a:r>
              <a:rPr lang="en-US" dirty="0" err="1"/>
              <a:t>keep_prob</a:t>
            </a:r>
            <a:r>
              <a:rPr lang="en-US" dirty="0"/>
              <a:t> factor in the calculations used in training</a:t>
            </a:r>
          </a:p>
          <a:p>
            <a:pPr marL="514350" indent="-514350">
              <a:buFont typeface="+mj-lt"/>
              <a:buAutoNum type="alphaLcParenR"/>
            </a:pPr>
            <a:r>
              <a:rPr lang="en-US" dirty="0"/>
              <a:t>You do not apply dropout (do not randomly eliminate units) and do not keep the 1/</a:t>
            </a:r>
            <a:r>
              <a:rPr lang="en-US" dirty="0" err="1"/>
              <a:t>keep_prob</a:t>
            </a:r>
            <a:r>
              <a:rPr lang="en-US" dirty="0"/>
              <a:t> factor in the calculations used in training</a:t>
            </a:r>
          </a:p>
          <a:p>
            <a:pPr marL="514350" indent="-514350">
              <a:buFont typeface="+mj-lt"/>
              <a:buAutoNum type="alphaLcParenR"/>
            </a:pPr>
            <a:r>
              <a:rPr lang="en-US" dirty="0"/>
              <a:t>You apply dropout (randomly eliminating units) but keep the 1/</a:t>
            </a:r>
            <a:r>
              <a:rPr lang="en-US" dirty="0" err="1"/>
              <a:t>keep_prob</a:t>
            </a:r>
            <a:r>
              <a:rPr lang="en-US" dirty="0"/>
              <a:t> factor in the calculations used in training.</a:t>
            </a:r>
            <a:endParaRPr lang="ru-RU" dirty="0"/>
          </a:p>
        </p:txBody>
      </p:sp>
    </p:spTree>
    <p:extLst>
      <p:ext uri="{BB962C8B-B14F-4D97-AF65-F5344CB8AC3E}">
        <p14:creationId xmlns:p14="http://schemas.microsoft.com/office/powerpoint/2010/main" val="1564601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D20-AEA7-4C72-8D25-3951D2653569}"/>
              </a:ext>
            </a:extLst>
          </p:cNvPr>
          <p:cNvSpPr>
            <a:spLocks noGrp="1"/>
          </p:cNvSpPr>
          <p:nvPr>
            <p:ph type="title"/>
          </p:nvPr>
        </p:nvSpPr>
        <p:spPr/>
        <p:txBody>
          <a:bodyPr>
            <a:normAutofit/>
          </a:bodyPr>
          <a:lstStyle/>
          <a:p>
            <a:r>
              <a:rPr lang="en-US" sz="3000" b="1" dirty="0"/>
              <a:t>Question. </a:t>
            </a:r>
            <a:r>
              <a:rPr lang="en-US" sz="3000" dirty="0"/>
              <a:t>With the inverted dropout technique, at test time:</a:t>
            </a:r>
            <a:endParaRPr lang="ru-RU" sz="3000" dirty="0"/>
          </a:p>
        </p:txBody>
      </p:sp>
      <p:sp>
        <p:nvSpPr>
          <p:cNvPr id="3" name="Content Placeholder 2">
            <a:extLst>
              <a:ext uri="{FF2B5EF4-FFF2-40B4-BE49-F238E27FC236}">
                <a16:creationId xmlns:a16="http://schemas.microsoft.com/office/drawing/2014/main" id="{1089E26E-5264-48A4-8AF6-178DF1919E68}"/>
              </a:ext>
            </a:extLst>
          </p:cNvPr>
          <p:cNvSpPr>
            <a:spLocks noGrp="1"/>
          </p:cNvSpPr>
          <p:nvPr>
            <p:ph idx="1"/>
          </p:nvPr>
        </p:nvSpPr>
        <p:spPr/>
        <p:txBody>
          <a:bodyPr>
            <a:normAutofit/>
          </a:bodyPr>
          <a:lstStyle/>
          <a:p>
            <a:pPr marL="514350" indent="-514350">
              <a:buFont typeface="+mj-lt"/>
              <a:buAutoNum type="alphaLcParenR"/>
            </a:pPr>
            <a:r>
              <a:rPr lang="en-US" dirty="0"/>
              <a:t>You do not apply dropout (do not randomly eliminate units), but keep the 1/</a:t>
            </a:r>
            <a:r>
              <a:rPr lang="en-US" dirty="0" err="1"/>
              <a:t>keep_prob</a:t>
            </a:r>
            <a:r>
              <a:rPr lang="en-US" dirty="0"/>
              <a:t> factor in the calculations used in training.</a:t>
            </a:r>
          </a:p>
          <a:p>
            <a:pPr marL="514350" indent="-514350">
              <a:buFont typeface="+mj-lt"/>
              <a:buAutoNum type="alphaLcParenR"/>
            </a:pPr>
            <a:r>
              <a:rPr lang="en-US" dirty="0"/>
              <a:t>You apply dropout (randomly eliminating units) and do not keep the 1/</a:t>
            </a:r>
            <a:r>
              <a:rPr lang="en-US" dirty="0" err="1"/>
              <a:t>keep_prob</a:t>
            </a:r>
            <a:r>
              <a:rPr lang="en-US" dirty="0"/>
              <a:t> factor in the calculations used in training</a:t>
            </a:r>
          </a:p>
          <a:p>
            <a:pPr marL="514350" indent="-514350">
              <a:buFont typeface="+mj-lt"/>
              <a:buAutoNum type="alphaLcParenR"/>
            </a:pPr>
            <a:r>
              <a:rPr lang="en-US" b="1" dirty="0"/>
              <a:t>You do not apply dropout (do not randomly eliminate units) and do not keep the 1/</a:t>
            </a:r>
            <a:r>
              <a:rPr lang="en-US" b="1" dirty="0" err="1"/>
              <a:t>keep_prob</a:t>
            </a:r>
            <a:r>
              <a:rPr lang="en-US" b="1" dirty="0"/>
              <a:t> factor in the calculations used in training</a:t>
            </a:r>
          </a:p>
          <a:p>
            <a:pPr marL="514350" indent="-514350">
              <a:buFont typeface="+mj-lt"/>
              <a:buAutoNum type="alphaLcParenR"/>
            </a:pPr>
            <a:r>
              <a:rPr lang="en-US" dirty="0"/>
              <a:t>You apply dropout (randomly eliminating units) but keep the 1/</a:t>
            </a:r>
            <a:r>
              <a:rPr lang="en-US" dirty="0" err="1"/>
              <a:t>keep_prob</a:t>
            </a:r>
            <a:r>
              <a:rPr lang="en-US" dirty="0"/>
              <a:t> factor in the calculations used in training.</a:t>
            </a:r>
            <a:endParaRPr lang="ru-RU" dirty="0"/>
          </a:p>
        </p:txBody>
      </p:sp>
    </p:spTree>
    <p:extLst>
      <p:ext uri="{BB962C8B-B14F-4D97-AF65-F5344CB8AC3E}">
        <p14:creationId xmlns:p14="http://schemas.microsoft.com/office/powerpoint/2010/main" val="2981549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B420-331C-44D3-911B-A83A15F7FAC2}"/>
              </a:ext>
            </a:extLst>
          </p:cNvPr>
          <p:cNvSpPr>
            <a:spLocks noGrp="1"/>
          </p:cNvSpPr>
          <p:nvPr>
            <p:ph type="title"/>
          </p:nvPr>
        </p:nvSpPr>
        <p:spPr/>
        <p:txBody>
          <a:bodyPr>
            <a:normAutofit fontScale="90000"/>
          </a:bodyPr>
          <a:lstStyle/>
          <a:p>
            <a:r>
              <a:rPr lang="en-US" sz="3300" b="1" dirty="0"/>
              <a:t>Question. </a:t>
            </a:r>
            <a:r>
              <a:rPr lang="en-US" sz="3300" dirty="0"/>
              <a:t>Increasing the parameter </a:t>
            </a:r>
            <a:r>
              <a:rPr lang="en-US" sz="3300" dirty="0" err="1"/>
              <a:t>keep_prob</a:t>
            </a:r>
            <a:r>
              <a:rPr lang="en-US" sz="3300" dirty="0"/>
              <a:t> from (say) 0.5 to 0.6 will likely cause the following: (Check the two that apply)</a:t>
            </a:r>
            <a:endParaRPr lang="ru-RU" dirty="0"/>
          </a:p>
        </p:txBody>
      </p:sp>
      <p:sp>
        <p:nvSpPr>
          <p:cNvPr id="3" name="Content Placeholder 2">
            <a:extLst>
              <a:ext uri="{FF2B5EF4-FFF2-40B4-BE49-F238E27FC236}">
                <a16:creationId xmlns:a16="http://schemas.microsoft.com/office/drawing/2014/main" id="{5F206261-0584-4C8B-8E52-36D97C55D5BC}"/>
              </a:ext>
            </a:extLst>
          </p:cNvPr>
          <p:cNvSpPr>
            <a:spLocks noGrp="1"/>
          </p:cNvSpPr>
          <p:nvPr>
            <p:ph idx="1"/>
          </p:nvPr>
        </p:nvSpPr>
        <p:spPr/>
        <p:txBody>
          <a:bodyPr>
            <a:normAutofit/>
          </a:bodyPr>
          <a:lstStyle/>
          <a:p>
            <a:pPr marL="514350" indent="-514350">
              <a:buFont typeface="+mj-lt"/>
              <a:buAutoNum type="alphaLcParenR"/>
            </a:pPr>
            <a:r>
              <a:rPr lang="en-US" dirty="0"/>
              <a:t>Increasing the regularization effect</a:t>
            </a:r>
          </a:p>
          <a:p>
            <a:pPr marL="514350" indent="-514350">
              <a:buFont typeface="+mj-lt"/>
              <a:buAutoNum type="alphaLcParenR"/>
            </a:pPr>
            <a:r>
              <a:rPr lang="en-US" dirty="0"/>
              <a:t>Reducing the regularization effect</a:t>
            </a:r>
          </a:p>
          <a:p>
            <a:pPr marL="514350" indent="-514350">
              <a:buFont typeface="+mj-lt"/>
              <a:buAutoNum type="alphaLcParenR"/>
            </a:pPr>
            <a:r>
              <a:rPr lang="en-US" dirty="0"/>
              <a:t>Causing the neural network to end up with a higher training set error</a:t>
            </a:r>
          </a:p>
          <a:p>
            <a:pPr marL="514350" indent="-514350">
              <a:buFont typeface="+mj-lt"/>
              <a:buAutoNum type="alphaLcParenR"/>
            </a:pPr>
            <a:r>
              <a:rPr lang="en-US" dirty="0"/>
              <a:t>Causing the neural network to end up with a lower training set error</a:t>
            </a:r>
            <a:endParaRPr lang="ru-RU" dirty="0"/>
          </a:p>
        </p:txBody>
      </p:sp>
    </p:spTree>
    <p:extLst>
      <p:ext uri="{BB962C8B-B14F-4D97-AF65-F5344CB8AC3E}">
        <p14:creationId xmlns:p14="http://schemas.microsoft.com/office/powerpoint/2010/main" val="1604547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B420-331C-44D3-911B-A83A15F7FAC2}"/>
              </a:ext>
            </a:extLst>
          </p:cNvPr>
          <p:cNvSpPr>
            <a:spLocks noGrp="1"/>
          </p:cNvSpPr>
          <p:nvPr>
            <p:ph type="title"/>
          </p:nvPr>
        </p:nvSpPr>
        <p:spPr/>
        <p:txBody>
          <a:bodyPr>
            <a:normAutofit fontScale="90000"/>
          </a:bodyPr>
          <a:lstStyle/>
          <a:p>
            <a:r>
              <a:rPr lang="en-US" sz="3300" b="1" dirty="0"/>
              <a:t>Question. </a:t>
            </a:r>
            <a:r>
              <a:rPr lang="en-US" sz="3300" dirty="0"/>
              <a:t>Increasing the parameter </a:t>
            </a:r>
            <a:r>
              <a:rPr lang="en-US" sz="3300" dirty="0" err="1"/>
              <a:t>keep_prob</a:t>
            </a:r>
            <a:r>
              <a:rPr lang="en-US" sz="3300" dirty="0"/>
              <a:t> from (say) 0.5 to 0.6 will likely cause the following: (Check the two that apply)</a:t>
            </a:r>
            <a:endParaRPr lang="ru-RU" dirty="0"/>
          </a:p>
        </p:txBody>
      </p:sp>
      <p:sp>
        <p:nvSpPr>
          <p:cNvPr id="3" name="Content Placeholder 2">
            <a:extLst>
              <a:ext uri="{FF2B5EF4-FFF2-40B4-BE49-F238E27FC236}">
                <a16:creationId xmlns:a16="http://schemas.microsoft.com/office/drawing/2014/main" id="{5F206261-0584-4C8B-8E52-36D97C55D5BC}"/>
              </a:ext>
            </a:extLst>
          </p:cNvPr>
          <p:cNvSpPr>
            <a:spLocks noGrp="1"/>
          </p:cNvSpPr>
          <p:nvPr>
            <p:ph idx="1"/>
          </p:nvPr>
        </p:nvSpPr>
        <p:spPr/>
        <p:txBody>
          <a:bodyPr>
            <a:normAutofit/>
          </a:bodyPr>
          <a:lstStyle/>
          <a:p>
            <a:pPr marL="514350" indent="-514350">
              <a:buFont typeface="+mj-lt"/>
              <a:buAutoNum type="alphaLcParenR"/>
            </a:pPr>
            <a:r>
              <a:rPr lang="en-US" dirty="0"/>
              <a:t>Increasing the regularization effect</a:t>
            </a:r>
          </a:p>
          <a:p>
            <a:pPr marL="514350" indent="-514350">
              <a:buFont typeface="+mj-lt"/>
              <a:buAutoNum type="alphaLcParenR"/>
            </a:pPr>
            <a:r>
              <a:rPr lang="en-US" b="1" dirty="0"/>
              <a:t>Reducing the regularization effect</a:t>
            </a:r>
          </a:p>
          <a:p>
            <a:pPr marL="514350" indent="-514350">
              <a:buFont typeface="+mj-lt"/>
              <a:buAutoNum type="alphaLcParenR"/>
            </a:pPr>
            <a:r>
              <a:rPr lang="en-US" dirty="0"/>
              <a:t>Causing the neural network to end up with a higher training set error</a:t>
            </a:r>
          </a:p>
          <a:p>
            <a:pPr marL="514350" indent="-514350">
              <a:buFont typeface="+mj-lt"/>
              <a:buAutoNum type="alphaLcParenR"/>
            </a:pPr>
            <a:r>
              <a:rPr lang="en-US" b="1" dirty="0"/>
              <a:t>Causing the neural network to end up with a lower training set error</a:t>
            </a:r>
            <a:endParaRPr lang="ru-RU" b="1" dirty="0"/>
          </a:p>
        </p:txBody>
      </p:sp>
    </p:spTree>
    <p:extLst>
      <p:ext uri="{BB962C8B-B14F-4D97-AF65-F5344CB8AC3E}">
        <p14:creationId xmlns:p14="http://schemas.microsoft.com/office/powerpoint/2010/main" val="1085651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58356" y="3721118"/>
            <a:ext cx="7223555" cy="1107996"/>
          </a:xfrm>
          <a:prstGeom prst="rect">
            <a:avLst/>
          </a:prstGeom>
          <a:noFill/>
        </p:spPr>
        <p:txBody>
          <a:bodyPr wrap="square" rtlCol="0">
            <a:spAutoFit/>
          </a:bodyPr>
          <a:lstStyle/>
          <a:p>
            <a:pPr algn="ctr"/>
            <a:r>
              <a:rPr lang="en-US" sz="6600" dirty="0"/>
              <a:t>Normalizing inputs</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dirty="0"/>
          </a:p>
        </p:txBody>
      </p:sp>
      <p:cxnSp>
        <p:nvCxnSpPr>
          <p:cNvPr id="10" name="Straight Connector 9"/>
          <p:cNvCxnSpPr/>
          <p:nvPr/>
        </p:nvCxnSpPr>
        <p:spPr>
          <a:xfrm>
            <a:off x="5015971"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2733583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
          <p:cNvSpPr txBox="1">
            <a:spLocks noChangeArrowheads="1"/>
          </p:cNvSpPr>
          <p:nvPr/>
        </p:nvSpPr>
        <p:spPr bwMode="auto">
          <a:xfrm>
            <a:off x="508000" y="381000"/>
            <a:ext cx="97536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dirty="0"/>
              <a:t>Train/dev/test sets</a:t>
            </a:r>
          </a:p>
          <a:p>
            <a:pPr eaLnBrk="1" hangingPunct="1">
              <a:spcBef>
                <a:spcPct val="0"/>
              </a:spcBef>
              <a:buFontTx/>
              <a:buNone/>
            </a:pPr>
            <a:r>
              <a:rPr lang="en-US" altLang="ru-RU" dirty="0"/>
              <a:t>Dataset:</a:t>
            </a:r>
          </a:p>
        </p:txBody>
      </p:sp>
      <p:cxnSp>
        <p:nvCxnSpPr>
          <p:cNvPr id="62" name="Straight Connector 61">
            <a:extLst>
              <a:ext uri="{FF2B5EF4-FFF2-40B4-BE49-F238E27FC236}">
                <a16:creationId xmlns:a16="http://schemas.microsoft.com/office/drawing/2014/main" id="{E5B40AC3-F2C9-4979-B4E6-2FA4E21A434D}"/>
              </a:ext>
            </a:extLst>
          </p:cNvPr>
          <p:cNvCxnSpPr/>
          <p:nvPr/>
        </p:nvCxnSpPr>
        <p:spPr>
          <a:xfrm flipV="1">
            <a:off x="6768182" y="1777086"/>
            <a:ext cx="4318000" cy="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600555-6AB2-485D-A90D-C53B7C2068A8}"/>
              </a:ext>
            </a:extLst>
          </p:cNvPr>
          <p:cNvCxnSpPr/>
          <p:nvPr/>
        </p:nvCxnSpPr>
        <p:spPr>
          <a:xfrm flipV="1">
            <a:off x="4593168" y="1270000"/>
            <a:ext cx="2175014" cy="15509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4E41B6-A830-44F7-9BAD-4228D4E51FF2}"/>
              </a:ext>
            </a:extLst>
          </p:cNvPr>
          <p:cNvCxnSpPr/>
          <p:nvPr/>
        </p:nvCxnSpPr>
        <p:spPr>
          <a:xfrm>
            <a:off x="4670897" y="4009302"/>
            <a:ext cx="2243666" cy="8264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1194609" y="1497651"/>
            <a:ext cx="1954992" cy="362501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7960831" y="281068"/>
                <a:ext cx="1235338" cy="13542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m:t>
                          </m:r>
                          <m:r>
                            <a:rPr lang="en-US" sz="1600" i="1">
                              <a:latin typeface="Cambria Math" panose="02040503050406030204" pitchFamily="18" charset="0"/>
                            </a:rPr>
                            <m:t>𝑥</m:t>
                          </m:r>
                        </m:e>
                        <m:sup>
                          <m:r>
                            <a:rPr lang="en-US" sz="1600" i="1">
                              <a:latin typeface="Cambria Math" panose="02040503050406030204" pitchFamily="18" charset="0"/>
                            </a:rPr>
                            <m:t>(1)</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(1)</m:t>
                          </m:r>
                        </m:sup>
                      </m:sSup>
                      <m:r>
                        <a:rPr lang="en-US" sz="1600" i="1">
                          <a:latin typeface="Cambria Math" panose="02040503050406030204" pitchFamily="18" charset="0"/>
                        </a:rPr>
                        <m:t>)</m:t>
                      </m:r>
                    </m:oMath>
                  </m:oMathPara>
                </a14:m>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m:t>
                          </m:r>
                          <m:r>
                            <a:rPr lang="en-US" sz="1600" i="1">
                              <a:latin typeface="Cambria Math" panose="02040503050406030204" pitchFamily="18" charset="0"/>
                            </a:rPr>
                            <m:t>𝑥</m:t>
                          </m:r>
                        </m:e>
                        <m:sup>
                          <m:r>
                            <a:rPr lang="en-US" sz="1600" i="1">
                              <a:latin typeface="Cambria Math" panose="02040503050406030204" pitchFamily="18" charset="0"/>
                            </a:rPr>
                            <m:t>(2)</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(2)</m:t>
                          </m:r>
                        </m:sup>
                      </m:sSup>
                      <m:r>
                        <a:rPr lang="en-US" sz="1600" i="1">
                          <a:latin typeface="Cambria Math" panose="02040503050406030204" pitchFamily="18" charset="0"/>
                        </a:rPr>
                        <m:t>)</m:t>
                      </m:r>
                    </m:oMath>
                  </m:oMathPara>
                </a14:m>
                <a:endParaRPr lang="en-US" sz="1600" i="1" dirty="0">
                  <a:latin typeface="Cambria Math" panose="02040503050406030204" pitchFamily="18" charset="0"/>
                </a:endParaRPr>
              </a:p>
              <a:p>
                <a:pPr algn="ctr"/>
                <a:r>
                  <a:rPr lang="en-US" sz="1600" dirty="0"/>
                  <a:t>.</a:t>
                </a:r>
              </a:p>
              <a:p>
                <a:pPr algn="ctr"/>
                <a:r>
                  <a:rPr lang="en-US" sz="1600" dirty="0"/>
                  <a:t>.</a:t>
                </a:r>
              </a:p>
              <a:p>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m:t>
                          </m:r>
                          <m:r>
                            <a:rPr lang="en-US" sz="1600" i="1">
                              <a:latin typeface="Cambria Math" panose="02040503050406030204" pitchFamily="18" charset="0"/>
                            </a:rPr>
                            <m:t>𝑥</m:t>
                          </m:r>
                        </m:e>
                        <m: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sup>
                      </m:sSup>
                      <m:r>
                        <a:rPr lang="en-US" sz="1600" i="1">
                          <a:latin typeface="Cambria Math" panose="02040503050406030204" pitchFamily="18" charset="0"/>
                        </a:rPr>
                        <m:t>)</m:t>
                      </m:r>
                      <m:r>
                        <m:rPr>
                          <m:nor/>
                        </m:rPr>
                        <a:rPr lang="en-US" sz="1600">
                          <a:latin typeface="Cambria Math" panose="02040503050406030204" pitchFamily="18" charset="0"/>
                        </a:rPr>
                        <m:t> </m:t>
                      </m:r>
                    </m:oMath>
                  </m:oMathPara>
                </a14:m>
                <a:endParaRPr lang="en-US" sz="1600" dirty="0"/>
              </a:p>
            </p:txBody>
          </p:sp>
        </mc:Choice>
        <mc:Fallback xmlns="">
          <p:sp>
            <p:nvSpPr>
              <p:cNvPr id="5" name="Rectangle 4"/>
              <p:cNvSpPr>
                <a:spLocks noRot="1" noChangeAspect="1" noMove="1" noResize="1" noEditPoints="1" noAdjustHandles="1" noChangeArrowheads="1" noChangeShapeType="1" noTextEdit="1"/>
              </p:cNvSpPr>
              <p:nvPr/>
            </p:nvSpPr>
            <p:spPr>
              <a:xfrm>
                <a:off x="7960831" y="281068"/>
                <a:ext cx="1235338" cy="1354217"/>
              </a:xfrm>
              <a:prstGeom prst="rect">
                <a:avLst/>
              </a:prstGeom>
              <a:blipFill>
                <a:blip r:embed="rId3"/>
                <a:stretch>
                  <a:fillRect b="-1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774661" y="3983318"/>
                <a:ext cx="1306833" cy="1690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600" i="1" smtClean="0">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𝑡𝑒𝑠𝑡</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𝑡𝑒𝑠𝑡</m:t>
                              </m:r>
                            </m:sub>
                            <m:sup>
                              <m:r>
                                <a:rPr lang="en-US" sz="1600" i="1">
                                  <a:latin typeface="Cambria Math" panose="02040503050406030204" pitchFamily="18" charset="0"/>
                                </a:rPr>
                                <m:t>(1)</m:t>
                              </m:r>
                            </m:sup>
                          </m:sSubSup>
                        </m:e>
                      </m:d>
                    </m:oMath>
                  </m:oMathPara>
                </a14:m>
                <a:endParaRPr lang="en-US" sz="1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𝑡𝑒𝑠𝑡</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𝑡𝑒𝑠𝑡</m:t>
                              </m:r>
                            </m:sub>
                            <m:sup>
                              <m:r>
                                <a:rPr lang="en-US" sz="1600" i="1">
                                  <a:latin typeface="Cambria Math" panose="02040503050406030204" pitchFamily="18" charset="0"/>
                                </a:rPr>
                                <m:t>(2)</m:t>
                              </m:r>
                            </m:sup>
                          </m:sSubSup>
                        </m:e>
                      </m:d>
                    </m:oMath>
                  </m:oMathPara>
                </a14:m>
                <a:endParaRPr lang="en-US" sz="1600" i="1" dirty="0">
                  <a:latin typeface="Cambria Math" panose="02040503050406030204" pitchFamily="18" charset="0"/>
                </a:endParaRPr>
              </a:p>
              <a:p>
                <a:pPr algn="ctr"/>
                <a:r>
                  <a:rPr lang="en-US" sz="1600" dirty="0"/>
                  <a:t>.</a:t>
                </a:r>
              </a:p>
              <a:p>
                <a:pPr algn="ctr"/>
                <a:r>
                  <a:rPr lang="en-US" sz="1600" dirty="0"/>
                  <a:t>.</a:t>
                </a:r>
              </a:p>
              <a:p>
                <a:pPr/>
                <a14:m>
                  <m:oMathPara xmlns:m="http://schemas.openxmlformats.org/officeDocument/2006/math">
                    <m:oMathParaPr>
                      <m:jc m:val="centerGroup"/>
                    </m:oMathParaPr>
                    <m:oMath xmlns:m="http://schemas.openxmlformats.org/officeDocument/2006/math">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𝑡𝑒𝑠𝑡</m:t>
                              </m:r>
                            </m:sub>
                            <m: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𝑡𝑒𝑠𝑡</m:t>
                              </m:r>
                            </m:sub>
                            <m: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sup>
                          </m:sSubSup>
                        </m:e>
                      </m:d>
                    </m:oMath>
                  </m:oMathPara>
                </a14:m>
                <a:endParaRPr lang="en-US" sz="1600" i="1" dirty="0">
                  <a:latin typeface="Cambria Math" panose="02040503050406030204" pitchFamily="18" charset="0"/>
                </a:endParaRPr>
              </a:p>
            </p:txBody>
          </p:sp>
        </mc:Choice>
        <mc:Fallback xmlns="">
          <p:sp>
            <p:nvSpPr>
              <p:cNvPr id="22" name="Rectangle 21"/>
              <p:cNvSpPr>
                <a:spLocks noRot="1" noChangeAspect="1" noMove="1" noResize="1" noEditPoints="1" noAdjustHandles="1" noChangeArrowheads="1" noChangeShapeType="1" noTextEdit="1"/>
              </p:cNvSpPr>
              <p:nvPr/>
            </p:nvSpPr>
            <p:spPr>
              <a:xfrm>
                <a:off x="7774661" y="3983318"/>
                <a:ext cx="1306833" cy="16902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974424" y="1949980"/>
                <a:ext cx="1221745" cy="16902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600" i="1" smtClean="0">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b="0" i="1" smtClean="0">
                                  <a:latin typeface="Cambria Math" panose="02040503050406030204" pitchFamily="18" charset="0"/>
                                </a:rPr>
                                <m:t>𝑐𝑣</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𝑐𝑣</m:t>
                              </m:r>
                            </m:sub>
                            <m:sup>
                              <m:r>
                                <a:rPr lang="en-US" sz="1600" i="1">
                                  <a:latin typeface="Cambria Math" panose="02040503050406030204" pitchFamily="18" charset="0"/>
                                </a:rPr>
                                <m:t>(1)</m:t>
                              </m:r>
                            </m:sup>
                          </m:sSubSup>
                        </m:e>
                      </m:d>
                    </m:oMath>
                  </m:oMathPara>
                </a14:m>
                <a:endParaRPr lang="en-US" sz="1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𝑐𝑣</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𝑐𝑣</m:t>
                              </m:r>
                            </m:sub>
                            <m:sup>
                              <m:r>
                                <a:rPr lang="en-US" sz="1600" i="1">
                                  <a:latin typeface="Cambria Math" panose="02040503050406030204" pitchFamily="18" charset="0"/>
                                </a:rPr>
                                <m:t>(2)</m:t>
                              </m:r>
                            </m:sup>
                          </m:sSubSup>
                        </m:e>
                      </m:d>
                    </m:oMath>
                  </m:oMathPara>
                </a14:m>
                <a:endParaRPr lang="en-US" sz="1600" i="1" dirty="0">
                  <a:latin typeface="Cambria Math" panose="02040503050406030204" pitchFamily="18" charset="0"/>
                </a:endParaRPr>
              </a:p>
              <a:p>
                <a:pPr algn="ctr"/>
                <a:r>
                  <a:rPr lang="en-US" sz="1600" dirty="0"/>
                  <a:t>.</a:t>
                </a:r>
              </a:p>
              <a:p>
                <a:pPr algn="ctr"/>
                <a:r>
                  <a:rPr lang="en-US" sz="1600" dirty="0"/>
                  <a:t>.</a:t>
                </a:r>
              </a:p>
              <a:p>
                <a:pPr/>
                <a14:m>
                  <m:oMathPara xmlns:m="http://schemas.openxmlformats.org/officeDocument/2006/math">
                    <m:oMathParaPr>
                      <m:jc m:val="centerGroup"/>
                    </m:oMathParaPr>
                    <m:oMath xmlns:m="http://schemas.openxmlformats.org/officeDocument/2006/math">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𝑐𝑣</m:t>
                              </m:r>
                            </m:sub>
                            <m: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𝑐𝑣</m:t>
                              </m:r>
                            </m:sub>
                            <m: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sup>
                          </m:sSubSup>
                        </m:e>
                      </m:d>
                    </m:oMath>
                  </m:oMathPara>
                </a14:m>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7974424" y="1949980"/>
                <a:ext cx="1221745" cy="1690271"/>
              </a:xfrm>
              <a:prstGeom prst="rect">
                <a:avLst/>
              </a:prstGeom>
              <a:blipFill>
                <a:blip r:embed="rId5"/>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5B40AC3-F2C9-4979-B4E6-2FA4E21A434D}"/>
              </a:ext>
            </a:extLst>
          </p:cNvPr>
          <p:cNvCxnSpPr/>
          <p:nvPr/>
        </p:nvCxnSpPr>
        <p:spPr>
          <a:xfrm flipV="1">
            <a:off x="6768182" y="3800444"/>
            <a:ext cx="4318000" cy="8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4E41B6-A830-44F7-9BAD-4228D4E51FF2}"/>
              </a:ext>
            </a:extLst>
          </p:cNvPr>
          <p:cNvCxnSpPr/>
          <p:nvPr/>
        </p:nvCxnSpPr>
        <p:spPr>
          <a:xfrm flipV="1">
            <a:off x="4754034" y="3227387"/>
            <a:ext cx="2014148" cy="578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54422" y="5253851"/>
            <a:ext cx="1685333" cy="1569660"/>
          </a:xfrm>
          <a:prstGeom prst="rect">
            <a:avLst/>
          </a:prstGeom>
        </p:spPr>
        <p:txBody>
          <a:bodyPr wrap="none">
            <a:spAutoFit/>
          </a:bodyPr>
          <a:lstStyle/>
          <a:p>
            <a:r>
              <a:rPr lang="en-US" sz="2400" dirty="0"/>
              <a:t>Big Data: </a:t>
            </a:r>
          </a:p>
          <a:p>
            <a:r>
              <a:rPr lang="en-US" sz="2400" dirty="0"/>
              <a:t>Train: 98%   </a:t>
            </a:r>
          </a:p>
          <a:p>
            <a:r>
              <a:rPr lang="en-US" sz="2400" dirty="0"/>
              <a:t>Dev Set: 1%</a:t>
            </a:r>
          </a:p>
          <a:p>
            <a:r>
              <a:rPr lang="en-US" sz="2400" dirty="0"/>
              <a:t>Test: 1%</a:t>
            </a:r>
          </a:p>
        </p:txBody>
      </p:sp>
      <p:sp>
        <p:nvSpPr>
          <p:cNvPr id="14" name="Rectangle 13"/>
          <p:cNvSpPr/>
          <p:nvPr/>
        </p:nvSpPr>
        <p:spPr>
          <a:xfrm>
            <a:off x="3496078" y="5581275"/>
            <a:ext cx="1888722" cy="1200329"/>
          </a:xfrm>
          <a:prstGeom prst="rect">
            <a:avLst/>
          </a:prstGeom>
        </p:spPr>
        <p:txBody>
          <a:bodyPr wrap="none">
            <a:spAutoFit/>
          </a:bodyPr>
          <a:lstStyle/>
          <a:p>
            <a:r>
              <a:rPr lang="en-US" sz="2400" dirty="0"/>
              <a:t>Train: 99%   </a:t>
            </a:r>
          </a:p>
          <a:p>
            <a:r>
              <a:rPr lang="en-US" sz="2400" dirty="0"/>
              <a:t>Dev Set: 0.5%</a:t>
            </a:r>
          </a:p>
          <a:p>
            <a:r>
              <a:rPr lang="en-US" sz="2400" dirty="0"/>
              <a:t>Test: 0.5%</a:t>
            </a:r>
          </a:p>
        </p:txBody>
      </p:sp>
      <p:sp>
        <p:nvSpPr>
          <p:cNvPr id="15" name="Rectangle 14"/>
          <p:cNvSpPr/>
          <p:nvPr/>
        </p:nvSpPr>
        <p:spPr>
          <a:xfrm>
            <a:off x="6705554" y="6212951"/>
            <a:ext cx="3499869" cy="646331"/>
          </a:xfrm>
          <a:prstGeom prst="rect">
            <a:avLst/>
          </a:prstGeom>
        </p:spPr>
        <p:txBody>
          <a:bodyPr wrap="none">
            <a:spAutoFit/>
          </a:bodyPr>
          <a:lstStyle/>
          <a:p>
            <a:r>
              <a:rPr lang="en-US" dirty="0"/>
              <a:t>Big Data: 1000 000 </a:t>
            </a:r>
          </a:p>
          <a:p>
            <a:r>
              <a:rPr lang="en-US" dirty="0"/>
              <a:t>                 10 000 (dev), 10 000(test)</a:t>
            </a:r>
          </a:p>
        </p:txBody>
      </p:sp>
      <p:sp>
        <p:nvSpPr>
          <p:cNvPr id="16" name="Rectangle 15"/>
          <p:cNvSpPr/>
          <p:nvPr/>
        </p:nvSpPr>
        <p:spPr>
          <a:xfrm>
            <a:off x="9742383" y="2189523"/>
            <a:ext cx="1811778" cy="1569660"/>
          </a:xfrm>
          <a:prstGeom prst="rect">
            <a:avLst/>
          </a:prstGeom>
        </p:spPr>
        <p:txBody>
          <a:bodyPr wrap="none">
            <a:spAutoFit/>
          </a:bodyPr>
          <a:lstStyle/>
          <a:p>
            <a:r>
              <a:rPr lang="en-US" sz="2400" dirty="0"/>
              <a:t>Small Data</a:t>
            </a:r>
          </a:p>
          <a:p>
            <a:r>
              <a:rPr lang="en-US" sz="2400" dirty="0"/>
              <a:t>Train: 60%   </a:t>
            </a:r>
          </a:p>
          <a:p>
            <a:r>
              <a:rPr lang="en-US" sz="2400" dirty="0"/>
              <a:t>Dev Set: 20%</a:t>
            </a:r>
          </a:p>
          <a:p>
            <a:r>
              <a:rPr lang="en-US" sz="2400" dirty="0"/>
              <a:t>Test: 20%</a:t>
            </a:r>
          </a:p>
        </p:txBody>
      </p:sp>
    </p:spTree>
    <p:extLst>
      <p:ext uri="{BB962C8B-B14F-4D97-AF65-F5344CB8AC3E}">
        <p14:creationId xmlns:p14="http://schemas.microsoft.com/office/powerpoint/2010/main" val="330435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9" grpId="0"/>
      <p:bldP spid="13" grpId="0"/>
      <p:bldP spid="14"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training sets</a:t>
            </a:r>
          </a:p>
        </p:txBody>
      </p:sp>
      <mc:AlternateContent xmlns:mc="http://schemas.openxmlformats.org/markup-compatibility/2006" xmlns:a14="http://schemas.microsoft.com/office/drawing/2010/main">
        <mc:Choice Requires="a14">
          <p:sp>
            <p:nvSpPr>
              <p:cNvPr id="11" name="TextBox 10"/>
              <p:cNvSpPr txBox="1"/>
              <p:nvPr/>
            </p:nvSpPr>
            <p:spPr>
              <a:xfrm>
                <a:off x="-129937" y="2497756"/>
                <a:ext cx="466616" cy="464746"/>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2</m:t>
                        </m:r>
                      </m:sub>
                    </m:sSub>
                  </m:oMath>
                </a14:m>
                <a:endParaRPr lang="en-US" sz="3200" dirty="0">
                  <a:latin typeface="Century Schoolbook" charset="0"/>
                  <a:ea typeface="Century Schoolbook" charset="0"/>
                  <a:cs typeface="Century Schoolbook"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937" y="2497756"/>
                <a:ext cx="466616" cy="464746"/>
              </a:xfrm>
              <a:prstGeom prst="rect">
                <a:avLst/>
              </a:prstGeom>
              <a:blipFill>
                <a:blip r:embed="rId2"/>
                <a:stretch>
                  <a:fillRect r="-21053" b="-14474"/>
                </a:stretch>
              </a:blipFill>
            </p:spPr>
            <p:txBody>
              <a:bodyPr/>
              <a:lstStyle/>
              <a:p>
                <a:r>
                  <a:rPr lang="en-US">
                    <a:noFill/>
                  </a:rPr>
                  <a:t> </a:t>
                </a:r>
              </a:p>
            </p:txBody>
          </p:sp>
        </mc:Fallback>
      </mc:AlternateContent>
      <p:grpSp>
        <p:nvGrpSpPr>
          <p:cNvPr id="42" name="Group 41"/>
          <p:cNvGrpSpPr/>
          <p:nvPr/>
        </p:nvGrpSpPr>
        <p:grpSpPr>
          <a:xfrm>
            <a:off x="180078" y="1804356"/>
            <a:ext cx="3534664" cy="2087227"/>
            <a:chOff x="441345" y="2286001"/>
            <a:chExt cx="4144943" cy="2044609"/>
          </a:xfrm>
        </p:grpSpPr>
        <p:cxnSp>
          <p:nvCxnSpPr>
            <p:cNvPr id="4" name="Straight Arrow Connector 3"/>
            <p:cNvCxnSpPr/>
            <p:nvPr/>
          </p:nvCxnSpPr>
          <p:spPr>
            <a:xfrm flipH="1" flipV="1">
              <a:off x="793844" y="2286001"/>
              <a:ext cx="0" cy="20446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41345" y="4148812"/>
              <a:ext cx="414494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1590200" y="3788895"/>
                <a:ext cx="460314" cy="464746"/>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1</m:t>
                        </m:r>
                      </m:sub>
                    </m:sSub>
                  </m:oMath>
                </a14:m>
                <a:endParaRPr lang="en-US" sz="32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90200" y="3788895"/>
                <a:ext cx="460314" cy="464746"/>
              </a:xfrm>
              <a:prstGeom prst="rect">
                <a:avLst/>
              </a:prstGeom>
              <a:blipFill>
                <a:blip r:embed="rId3"/>
                <a:stretch>
                  <a:fillRect r="-21333" b="-14474"/>
                </a:stretch>
              </a:blipFill>
            </p:spPr>
            <p:txBody>
              <a:bodyPr/>
              <a:lstStyle/>
              <a:p>
                <a:r>
                  <a:rPr lang="en-US">
                    <a:noFill/>
                  </a:rPr>
                  <a:t> </a:t>
                </a:r>
              </a:p>
            </p:txBody>
          </p:sp>
        </mc:Fallback>
      </mc:AlternateContent>
      <p:cxnSp>
        <p:nvCxnSpPr>
          <p:cNvPr id="35" name="Straight Connector 34"/>
          <p:cNvCxnSpPr/>
          <p:nvPr/>
        </p:nvCxnSpPr>
        <p:spPr>
          <a:xfrm>
            <a:off x="3447783" y="3635178"/>
            <a:ext cx="0" cy="1537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265444" y="3735393"/>
                <a:ext cx="244380" cy="366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charset="0"/>
                          <a:ea typeface="Century Schoolbook" charset="0"/>
                          <a:cs typeface="Century Schoolbook" charset="0"/>
                        </a:rPr>
                        <m:t>5</m:t>
                      </m:r>
                    </m:oMath>
                  </m:oMathPara>
                </a14:m>
                <a:endParaRPr lang="en-US" sz="2800" dirty="0">
                  <a:latin typeface="Century Schoolbook" charset="0"/>
                  <a:ea typeface="Century Schoolbook" charset="0"/>
                  <a:cs typeface="Century Schoolbook"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265444" y="3735393"/>
                <a:ext cx="244380" cy="366904"/>
              </a:xfrm>
              <a:prstGeom prst="rect">
                <a:avLst/>
              </a:prstGeom>
              <a:blipFill>
                <a:blip r:embed="rId4"/>
                <a:stretch>
                  <a:fillRect l="-10000" r="-52500" b="-25000"/>
                </a:stretch>
              </a:blipFill>
            </p:spPr>
            <p:txBody>
              <a:bodyPr/>
              <a:lstStyle/>
              <a:p>
                <a:r>
                  <a:rPr lang="en-US">
                    <a:noFill/>
                  </a:rPr>
                  <a:t> </a:t>
                </a:r>
              </a:p>
            </p:txBody>
          </p:sp>
        </mc:Fallback>
      </mc:AlternateContent>
      <p:cxnSp>
        <p:nvCxnSpPr>
          <p:cNvPr id="37" name="Straight Connector 36"/>
          <p:cNvCxnSpPr/>
          <p:nvPr/>
        </p:nvCxnSpPr>
        <p:spPr>
          <a:xfrm flipH="1" flipV="1">
            <a:off x="408677" y="2081950"/>
            <a:ext cx="143998" cy="15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99699" y="1841293"/>
                <a:ext cx="281230" cy="3669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3</m:t>
                      </m:r>
                    </m:oMath>
                  </m:oMathPara>
                </a14:m>
                <a:endParaRPr lang="en-US" sz="2800" dirty="0"/>
              </a:p>
            </p:txBody>
          </p:sp>
        </mc:Choice>
        <mc:Fallback xmlns="">
          <p:sp>
            <p:nvSpPr>
              <p:cNvPr id="39" name="TextBox 38"/>
              <p:cNvSpPr txBox="1">
                <a:spLocks noRot="1" noChangeAspect="1" noMove="1" noResize="1" noEditPoints="1" noAdjustHandles="1" noChangeArrowheads="1" noChangeShapeType="1" noTextEdit="1"/>
              </p:cNvSpPr>
              <p:nvPr/>
            </p:nvSpPr>
            <p:spPr>
              <a:xfrm>
                <a:off x="99699" y="1841293"/>
                <a:ext cx="281230" cy="366904"/>
              </a:xfrm>
              <a:prstGeom prst="rect">
                <a:avLst/>
              </a:prstGeom>
              <a:blipFill>
                <a:blip r:embed="rId5"/>
                <a:stretch>
                  <a:fillRect l="-4348" r="-32609" b="-20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D3E7CF70-FF13-4920-B3EF-330040DE38E2}"/>
              </a:ext>
            </a:extLst>
          </p:cNvPr>
          <p:cNvGrpSpPr/>
          <p:nvPr/>
        </p:nvGrpSpPr>
        <p:grpSpPr>
          <a:xfrm>
            <a:off x="3778100" y="1435093"/>
            <a:ext cx="3979949" cy="2600533"/>
            <a:chOff x="3778100" y="1435093"/>
            <a:chExt cx="3979949" cy="2600533"/>
          </a:xfrm>
        </p:grpSpPr>
        <p:pic>
          <p:nvPicPr>
            <p:cNvPr id="38" name="Picture 37"/>
            <p:cNvPicPr>
              <a:picLocks noChangeAspect="1"/>
            </p:cNvPicPr>
            <p:nvPr/>
          </p:nvPicPr>
          <p:blipFill>
            <a:blip r:embed="rId6"/>
            <a:stretch>
              <a:fillRect/>
            </a:stretch>
          </p:blipFill>
          <p:spPr>
            <a:xfrm>
              <a:off x="3778100" y="2680241"/>
              <a:ext cx="3029853" cy="909708"/>
            </a:xfrm>
            <a:prstGeom prst="rect">
              <a:avLst/>
            </a:prstGeom>
          </p:spPr>
        </p:pic>
        <p:grpSp>
          <p:nvGrpSpPr>
            <p:cNvPr id="43" name="Group 42"/>
            <p:cNvGrpSpPr/>
            <p:nvPr/>
          </p:nvGrpSpPr>
          <p:grpSpPr>
            <a:xfrm>
              <a:off x="3871849" y="1962522"/>
              <a:ext cx="3520768" cy="2073104"/>
              <a:chOff x="-1085566" y="2526684"/>
              <a:chExt cx="4428842" cy="2859598"/>
            </a:xfrm>
          </p:grpSpPr>
          <p:cxnSp>
            <p:nvCxnSpPr>
              <p:cNvPr id="44" name="Straight Arrow Connector 43"/>
              <p:cNvCxnSpPr/>
              <p:nvPr/>
            </p:nvCxnSpPr>
            <p:spPr>
              <a:xfrm flipV="1">
                <a:off x="784861" y="2526684"/>
                <a:ext cx="1852" cy="28595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085566" y="4161245"/>
                <a:ext cx="442884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TextBox 74"/>
                <p:cNvSpPr txBox="1"/>
                <p:nvPr/>
              </p:nvSpPr>
              <p:spPr>
                <a:xfrm>
                  <a:off x="7328936" y="2804332"/>
                  <a:ext cx="429113" cy="336788"/>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1</m:t>
                          </m:r>
                        </m:sub>
                      </m:sSub>
                    </m:oMath>
                  </a14:m>
                  <a:endParaRPr lang="en-US" sz="3200" dirty="0">
                    <a:latin typeface="Century Schoolbook" charset="0"/>
                    <a:ea typeface="Century Schoolbook" charset="0"/>
                    <a:cs typeface="Century Schoolbook"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7328936" y="2804332"/>
                  <a:ext cx="429113" cy="336788"/>
                </a:xfrm>
                <a:prstGeom prst="rect">
                  <a:avLst/>
                </a:prstGeom>
                <a:blipFill>
                  <a:blip r:embed="rId7"/>
                  <a:stretch>
                    <a:fillRect r="-28169" b="-5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5027350" y="1435093"/>
                  <a:ext cx="558615" cy="432603"/>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2</m:t>
                          </m:r>
                        </m:sub>
                      </m:sSub>
                    </m:oMath>
                  </a14:m>
                  <a:endParaRPr lang="en-US" sz="3200" dirty="0">
                    <a:latin typeface="Century Schoolbook" charset="0"/>
                    <a:ea typeface="Century Schoolbook" charset="0"/>
                    <a:cs typeface="Century Schoolbook"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5027350" y="1435093"/>
                  <a:ext cx="558615" cy="432603"/>
                </a:xfrm>
                <a:prstGeom prst="rect">
                  <a:avLst/>
                </a:prstGeom>
                <a:blipFill>
                  <a:blip r:embed="rId8"/>
                  <a:stretch>
                    <a:fillRect r="-1099" b="-2253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2BF94A17-0A06-4236-BA4C-6580740F93B7}"/>
              </a:ext>
            </a:extLst>
          </p:cNvPr>
          <p:cNvGrpSpPr/>
          <p:nvPr/>
        </p:nvGrpSpPr>
        <p:grpSpPr>
          <a:xfrm>
            <a:off x="8184247" y="1445604"/>
            <a:ext cx="3880710" cy="2590022"/>
            <a:chOff x="8184247" y="1445604"/>
            <a:chExt cx="3880710" cy="2590022"/>
          </a:xfrm>
        </p:grpSpPr>
        <p:pic>
          <p:nvPicPr>
            <p:cNvPr id="34" name="Picture 33"/>
            <p:cNvPicPr>
              <a:picLocks noChangeAspect="1"/>
            </p:cNvPicPr>
            <p:nvPr/>
          </p:nvPicPr>
          <p:blipFill>
            <a:blip r:embed="rId9"/>
            <a:stretch>
              <a:fillRect/>
            </a:stretch>
          </p:blipFill>
          <p:spPr>
            <a:xfrm>
              <a:off x="8711607" y="2208008"/>
              <a:ext cx="1849778" cy="1579547"/>
            </a:xfrm>
            <a:prstGeom prst="rect">
              <a:avLst/>
            </a:prstGeom>
          </p:spPr>
        </p:pic>
        <mc:AlternateContent xmlns:mc="http://schemas.openxmlformats.org/markup-compatibility/2006" xmlns:a14="http://schemas.microsoft.com/office/drawing/2010/main">
          <mc:Choice Requires="a14">
            <p:sp>
              <p:nvSpPr>
                <p:cNvPr id="115" name="TextBox 114"/>
                <p:cNvSpPr txBox="1"/>
                <p:nvPr/>
              </p:nvSpPr>
              <p:spPr>
                <a:xfrm>
                  <a:off x="11635844" y="2814843"/>
                  <a:ext cx="429113" cy="336788"/>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1</m:t>
                          </m:r>
                        </m:sub>
                      </m:sSub>
                    </m:oMath>
                  </a14:m>
                  <a:endParaRPr lang="en-US" sz="3200" dirty="0">
                    <a:latin typeface="Century Schoolbook" charset="0"/>
                    <a:ea typeface="Century Schoolbook" charset="0"/>
                    <a:cs typeface="Century Schoolbook" charset="0"/>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11635844" y="2814843"/>
                  <a:ext cx="429113" cy="336788"/>
                </a:xfrm>
                <a:prstGeom prst="rect">
                  <a:avLst/>
                </a:prstGeom>
                <a:blipFill>
                  <a:blip r:embed="rId10"/>
                  <a:stretch>
                    <a:fillRect r="-30000" b="-5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9334258" y="1445604"/>
                  <a:ext cx="558615" cy="432603"/>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2</m:t>
                          </m:r>
                        </m:sub>
                      </m:sSub>
                    </m:oMath>
                  </a14:m>
                  <a:endParaRPr lang="en-US" sz="3200" dirty="0">
                    <a:latin typeface="Century Schoolbook" charset="0"/>
                    <a:ea typeface="Century Schoolbook" charset="0"/>
                    <a:cs typeface="Century Schoolbook"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9334258" y="1445604"/>
                  <a:ext cx="558615" cy="432603"/>
                </a:xfrm>
                <a:prstGeom prst="rect">
                  <a:avLst/>
                </a:prstGeom>
                <a:blipFill>
                  <a:blip r:embed="rId11"/>
                  <a:stretch>
                    <a:fillRect r="-1087" b="-22535"/>
                  </a:stretch>
                </a:blipFill>
              </p:spPr>
              <p:txBody>
                <a:bodyPr/>
                <a:lstStyle/>
                <a:p>
                  <a:r>
                    <a:rPr lang="en-US">
                      <a:noFill/>
                    </a:rPr>
                    <a:t> </a:t>
                  </a:r>
                </a:p>
              </p:txBody>
            </p:sp>
          </mc:Fallback>
        </mc:AlternateContent>
        <p:grpSp>
          <p:nvGrpSpPr>
            <p:cNvPr id="113" name="Group 112"/>
            <p:cNvGrpSpPr/>
            <p:nvPr/>
          </p:nvGrpSpPr>
          <p:grpSpPr>
            <a:xfrm>
              <a:off x="8184247" y="1959938"/>
              <a:ext cx="3520768" cy="2075688"/>
              <a:chOff x="-1085566" y="2526684"/>
              <a:chExt cx="4428842" cy="2863163"/>
            </a:xfrm>
          </p:grpSpPr>
          <p:cxnSp>
            <p:nvCxnSpPr>
              <p:cNvPr id="140" name="Straight Arrow Connector 139"/>
              <p:cNvCxnSpPr/>
              <p:nvPr/>
            </p:nvCxnSpPr>
            <p:spPr>
              <a:xfrm flipH="1" flipV="1">
                <a:off x="786712" y="2526684"/>
                <a:ext cx="11925" cy="286316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1085566" y="4161245"/>
                <a:ext cx="442884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40" name="Picture 39"/>
          <p:cNvPicPr>
            <a:picLocks noChangeAspect="1"/>
          </p:cNvPicPr>
          <p:nvPr/>
        </p:nvPicPr>
        <p:blipFill>
          <a:blip r:embed="rId12"/>
          <a:stretch>
            <a:fillRect/>
          </a:stretch>
        </p:blipFill>
        <p:spPr>
          <a:xfrm>
            <a:off x="821624" y="2380858"/>
            <a:ext cx="2567051" cy="91229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FAC9DB-041E-4EAB-A688-F32C6FF842A7}"/>
                  </a:ext>
                </a:extLst>
              </p:cNvPr>
              <p:cNvSpPr txBox="1"/>
              <p:nvPr/>
            </p:nvSpPr>
            <p:spPr>
              <a:xfrm>
                <a:off x="1561749" y="4491778"/>
                <a:ext cx="2091022" cy="1839221"/>
              </a:xfrm>
              <a:prstGeom prst="rect">
                <a:avLst/>
              </a:prstGeom>
              <a:noFill/>
            </p:spPr>
            <p:txBody>
              <a:bodyPr wrap="none" rtlCol="0">
                <a:spAutoFit/>
              </a:bodyPr>
              <a:lstStyle/>
              <a:p>
                <a:r>
                  <a:rPr lang="en-US" sz="2400" dirty="0"/>
                  <a:t>Subtract mean:</a:t>
                </a: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𝑚</m:t>
                          </m:r>
                        </m:den>
                      </m:f>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𝑚</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sup>
                          </m:sSup>
                        </m:e>
                      </m:nary>
                    </m:oMath>
                  </m:oMathPara>
                </a14:m>
                <a:endParaRPr lang="en-US" sz="24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8" name="TextBox 7">
                <a:extLst>
                  <a:ext uri="{FF2B5EF4-FFF2-40B4-BE49-F238E27FC236}">
                    <a16:creationId xmlns:a16="http://schemas.microsoft.com/office/drawing/2014/main" id="{77FAC9DB-041E-4EAB-A688-F32C6FF842A7}"/>
                  </a:ext>
                </a:extLst>
              </p:cNvPr>
              <p:cNvSpPr txBox="1">
                <a:spLocks noRot="1" noChangeAspect="1" noMove="1" noResize="1" noEditPoints="1" noAdjustHandles="1" noChangeArrowheads="1" noChangeShapeType="1" noTextEdit="1"/>
              </p:cNvSpPr>
              <p:nvPr/>
            </p:nvSpPr>
            <p:spPr>
              <a:xfrm>
                <a:off x="1561749" y="4491778"/>
                <a:ext cx="2091022" cy="1839221"/>
              </a:xfrm>
              <a:prstGeom prst="rect">
                <a:avLst/>
              </a:prstGeom>
              <a:blipFill>
                <a:blip r:embed="rId13"/>
                <a:stretch>
                  <a:fillRect l="-4373" t="-2649" r="-3499" b="-13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471B1C-C3AD-4519-A308-1B83FF4B6D7A}"/>
                  </a:ext>
                </a:extLst>
              </p:cNvPr>
              <p:cNvSpPr txBox="1"/>
              <p:nvPr/>
            </p:nvSpPr>
            <p:spPr>
              <a:xfrm>
                <a:off x="6612700" y="4497246"/>
                <a:ext cx="2838021" cy="1839221"/>
              </a:xfrm>
              <a:prstGeom prst="rect">
                <a:avLst/>
              </a:prstGeom>
              <a:noFill/>
            </p:spPr>
            <p:txBody>
              <a:bodyPr wrap="none" rtlCol="0">
                <a:spAutoFit/>
              </a:bodyPr>
              <a:lstStyle/>
              <a:p>
                <a:r>
                  <a:rPr lang="en-US" sz="2400" dirty="0"/>
                  <a:t>Normalize variance:</a:t>
                </a:r>
              </a:p>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p>
                          </m:sSup>
                          <m:r>
                            <a:rPr lang="en-US" sz="2400" b="0" i="1" smtClean="0">
                              <a:latin typeface="Cambria Math" panose="02040503050406030204" pitchFamily="18" charset="0"/>
                            </a:rPr>
                            <m:t>∗∗2</m:t>
                          </m:r>
                        </m:e>
                      </m:nary>
                    </m:oMath>
                  </m:oMathPara>
                </a14:m>
                <a:endParaRPr lang="en-US" sz="2400" b="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oMath>
                  </m:oMathPara>
                </a14:m>
                <a:endParaRPr lang="en-US" sz="2400" dirty="0"/>
              </a:p>
            </p:txBody>
          </p:sp>
        </mc:Choice>
        <mc:Fallback xmlns="">
          <p:sp>
            <p:nvSpPr>
              <p:cNvPr id="10" name="TextBox 9">
                <a:extLst>
                  <a:ext uri="{FF2B5EF4-FFF2-40B4-BE49-F238E27FC236}">
                    <a16:creationId xmlns:a16="http://schemas.microsoft.com/office/drawing/2014/main" id="{FE471B1C-C3AD-4519-A308-1B83FF4B6D7A}"/>
                  </a:ext>
                </a:extLst>
              </p:cNvPr>
              <p:cNvSpPr txBox="1">
                <a:spLocks noRot="1" noChangeAspect="1" noMove="1" noResize="1" noEditPoints="1" noAdjustHandles="1" noChangeArrowheads="1" noChangeShapeType="1" noTextEdit="1"/>
              </p:cNvSpPr>
              <p:nvPr/>
            </p:nvSpPr>
            <p:spPr>
              <a:xfrm>
                <a:off x="6612700" y="4497246"/>
                <a:ext cx="2838021" cy="1839221"/>
              </a:xfrm>
              <a:prstGeom prst="rect">
                <a:avLst/>
              </a:prstGeom>
              <a:blipFill>
                <a:blip r:embed="rId14"/>
                <a:stretch>
                  <a:fillRect l="-3441" t="-2658" b="-3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C29C21-6C59-406D-985F-AEB53620E4E5}"/>
                  </a:ext>
                </a:extLst>
              </p:cNvPr>
              <p:cNvSpPr txBox="1"/>
              <p:nvPr/>
            </p:nvSpPr>
            <p:spPr>
              <a:xfrm>
                <a:off x="2688773" y="6330067"/>
                <a:ext cx="5342938" cy="461665"/>
              </a:xfrm>
              <a:prstGeom prst="rect">
                <a:avLst/>
              </a:prstGeom>
              <a:noFill/>
            </p:spPr>
            <p:txBody>
              <a:bodyPr wrap="none" rtlCol="0">
                <a:spAutoFit/>
              </a:bodyPr>
              <a:lstStyle/>
              <a:p>
                <a:r>
                  <a:rPr lang="en-US" sz="2400" dirty="0"/>
                  <a:t>Use same </a:t>
                </a:r>
                <a14:m>
                  <m:oMath xmlns:m="http://schemas.openxmlformats.org/officeDocument/2006/math">
                    <m:r>
                      <a:rPr lang="en-US" sz="2400" i="1">
                        <a:latin typeface="Cambria Math" panose="02040503050406030204" pitchFamily="18" charset="0"/>
                        <a:ea typeface="Cambria Math" panose="02040503050406030204" pitchFamily="18" charset="0"/>
                      </a:rPr>
                      <m:t>𝜇</m:t>
                    </m:r>
                  </m:oMath>
                </a14:m>
                <a:r>
                  <a:rPr lang="en-US" sz="2400" dirty="0"/>
                  <a:t>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oMath>
                </a14:m>
                <a:r>
                  <a:rPr lang="en-US" sz="2400" dirty="0"/>
                  <a:t> to normalize test set  </a:t>
                </a:r>
              </a:p>
            </p:txBody>
          </p:sp>
        </mc:Choice>
        <mc:Fallback xmlns="">
          <p:sp>
            <p:nvSpPr>
              <p:cNvPr id="12" name="TextBox 11">
                <a:extLst>
                  <a:ext uri="{FF2B5EF4-FFF2-40B4-BE49-F238E27FC236}">
                    <a16:creationId xmlns:a16="http://schemas.microsoft.com/office/drawing/2014/main" id="{99C29C21-6C59-406D-985F-AEB53620E4E5}"/>
                  </a:ext>
                </a:extLst>
              </p:cNvPr>
              <p:cNvSpPr txBox="1">
                <a:spLocks noRot="1" noChangeAspect="1" noMove="1" noResize="1" noEditPoints="1" noAdjustHandles="1" noChangeArrowheads="1" noChangeShapeType="1" noTextEdit="1"/>
              </p:cNvSpPr>
              <p:nvPr/>
            </p:nvSpPr>
            <p:spPr>
              <a:xfrm>
                <a:off x="2688773" y="6330067"/>
                <a:ext cx="5342938" cy="461665"/>
              </a:xfrm>
              <a:prstGeom prst="rect">
                <a:avLst/>
              </a:prstGeom>
              <a:blipFill>
                <a:blip r:embed="rId15"/>
                <a:stretch>
                  <a:fillRect l="-1710" t="-10526" r="-79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FB8AAE-E3FB-4A59-97F9-058263BDF1DE}"/>
                  </a:ext>
                </a:extLst>
              </p:cNvPr>
              <p:cNvSpPr txBox="1"/>
              <p:nvPr/>
            </p:nvSpPr>
            <p:spPr>
              <a:xfrm>
                <a:off x="1024008" y="1259287"/>
                <a:ext cx="1880445" cy="6158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𝑥</m:t>
                              </m:r>
                              <m:r>
                                <a:rPr lang="en-US" sz="2400" b="0" i="1" smtClean="0">
                                  <a:latin typeface="Cambria Math" panose="02040503050406030204" pitchFamily="18" charset="0"/>
                                </a:rPr>
                                <m:t>1</m:t>
                              </m:r>
                            </m:e>
                            <m:e>
                              <m:r>
                                <a:rPr lang="en-US" sz="2400" b="0" i="1" smtClean="0">
                                  <a:latin typeface="Cambria Math" panose="02040503050406030204" pitchFamily="18" charset="0"/>
                                </a:rPr>
                                <m:t>𝑥</m:t>
                              </m:r>
                              <m:r>
                                <a:rPr lang="en-US" sz="2400" b="0" i="1" smtClean="0">
                                  <a:latin typeface="Cambria Math" panose="02040503050406030204" pitchFamily="18" charset="0"/>
                                </a:rPr>
                                <m:t>2</m:t>
                              </m:r>
                            </m:e>
                          </m:eqArr>
                        </m:e>
                      </m:d>
                    </m:oMath>
                  </m:oMathPara>
                </a14:m>
                <a:endParaRPr lang="en-US" sz="2400" dirty="0"/>
              </a:p>
            </p:txBody>
          </p:sp>
        </mc:Choice>
        <mc:Fallback xmlns="">
          <p:sp>
            <p:nvSpPr>
              <p:cNvPr id="14" name="TextBox 13">
                <a:extLst>
                  <a:ext uri="{FF2B5EF4-FFF2-40B4-BE49-F238E27FC236}">
                    <a16:creationId xmlns:a16="http://schemas.microsoft.com/office/drawing/2014/main" id="{CDFB8AAE-E3FB-4A59-97F9-058263BDF1DE}"/>
                  </a:ext>
                </a:extLst>
              </p:cNvPr>
              <p:cNvSpPr txBox="1">
                <a:spLocks noRot="1" noChangeAspect="1" noMove="1" noResize="1" noEditPoints="1" noAdjustHandles="1" noChangeArrowheads="1" noChangeShapeType="1" noTextEdit="1"/>
              </p:cNvSpPr>
              <p:nvPr/>
            </p:nvSpPr>
            <p:spPr>
              <a:xfrm>
                <a:off x="1024008" y="1259287"/>
                <a:ext cx="1880445" cy="615874"/>
              </a:xfrm>
              <a:prstGeom prst="rect">
                <a:avLst/>
              </a:prstGeom>
              <a:blipFill>
                <a:blip r:embed="rId1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C25F30B-99D0-46BD-8C9B-FE7B3E06DFBE}"/>
              </a:ext>
            </a:extLst>
          </p:cNvPr>
          <p:cNvCxnSpPr>
            <a:cxnSpLocks/>
          </p:cNvCxnSpPr>
          <p:nvPr/>
        </p:nvCxnSpPr>
        <p:spPr>
          <a:xfrm flipV="1">
            <a:off x="4476149" y="3681615"/>
            <a:ext cx="1768186" cy="31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806B9A9-FF49-439F-AC70-73B11F8BD2B8}"/>
              </a:ext>
            </a:extLst>
          </p:cNvPr>
          <p:cNvCxnSpPr>
            <a:cxnSpLocks/>
          </p:cNvCxnSpPr>
          <p:nvPr/>
        </p:nvCxnSpPr>
        <p:spPr>
          <a:xfrm>
            <a:off x="6807953" y="2814843"/>
            <a:ext cx="0" cy="62439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4689512-920E-4722-9C11-467A0F0532CF}"/>
              </a:ext>
            </a:extLst>
          </p:cNvPr>
          <p:cNvCxnSpPr>
            <a:cxnSpLocks/>
          </p:cNvCxnSpPr>
          <p:nvPr/>
        </p:nvCxnSpPr>
        <p:spPr>
          <a:xfrm>
            <a:off x="11204807" y="2380858"/>
            <a:ext cx="0" cy="13039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A1F6AAF-DDBB-4D59-BB7A-B9FAE96F2854}"/>
              </a:ext>
            </a:extLst>
          </p:cNvPr>
          <p:cNvCxnSpPr>
            <a:cxnSpLocks/>
          </p:cNvCxnSpPr>
          <p:nvPr/>
        </p:nvCxnSpPr>
        <p:spPr>
          <a:xfrm flipH="1" flipV="1">
            <a:off x="8980222" y="3787555"/>
            <a:ext cx="1992578" cy="134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7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normalize inputs?</a:t>
            </a:r>
          </a:p>
        </p:txBody>
      </p:sp>
      <p:grpSp>
        <p:nvGrpSpPr>
          <p:cNvPr id="8" name="Group 7"/>
          <p:cNvGrpSpPr/>
          <p:nvPr/>
        </p:nvGrpSpPr>
        <p:grpSpPr>
          <a:xfrm>
            <a:off x="6831790" y="311421"/>
            <a:ext cx="4544351" cy="932628"/>
            <a:chOff x="702361" y="1844557"/>
            <a:chExt cx="4544351" cy="932628"/>
          </a:xfrm>
        </p:grpSpPr>
        <mc:AlternateContent xmlns:mc="http://schemas.openxmlformats.org/markup-compatibility/2006" xmlns:a14="http://schemas.microsoft.com/office/drawing/2010/main">
          <mc:Choice Requires="a14">
            <p:sp>
              <p:nvSpPr>
                <p:cNvPr id="4" name="TextBox 3"/>
                <p:cNvSpPr txBox="1"/>
                <p:nvPr/>
              </p:nvSpPr>
              <p:spPr>
                <a:xfrm>
                  <a:off x="702361" y="1875463"/>
                  <a:ext cx="2094483" cy="9017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𝐽</m:t>
                        </m:r>
                        <m:d>
                          <m:dPr>
                            <m:ctrlPr>
                              <a:rPr lang="en-US" sz="2800" b="0" i="1" smtClean="0">
                                <a:latin typeface="Cambria Math" panose="02040503050406030204" pitchFamily="18" charset="0"/>
                              </a:rPr>
                            </m:ctrlPr>
                          </m:dPr>
                          <m:e>
                            <m:r>
                              <a:rPr lang="en-US" sz="2800" b="0" i="1" smtClean="0">
                                <a:latin typeface="Cambria Math" charset="0"/>
                              </a:rPr>
                              <m:t>𝑤</m:t>
                            </m:r>
                            <m:r>
                              <a:rPr lang="en-US" sz="2800" b="0" i="1" smtClean="0">
                                <a:latin typeface="Cambria Math" charset="0"/>
                              </a:rPr>
                              <m:t>,</m:t>
                            </m:r>
                            <m:r>
                              <a:rPr lang="en-US" sz="2800" b="0" i="1" smtClean="0">
                                <a:latin typeface="Cambria Math" charset="0"/>
                              </a:rPr>
                              <m:t>𝑏</m:t>
                            </m:r>
                          </m:e>
                        </m:d>
                        <m:r>
                          <a:rPr lang="en-US" sz="2800" b="0" i="1" smtClean="0">
                            <a:latin typeface="Cambria Math" charset="0"/>
                          </a:rPr>
                          <m:t>=</m:t>
                        </m:r>
                        <m:f>
                          <m:fPr>
                            <m:ctrlPr>
                              <a:rPr lang="en-US" sz="2800" b="0" i="1" smtClean="0">
                                <a:latin typeface="Cambria Math" panose="02040503050406030204" pitchFamily="18" charset="0"/>
                              </a:rPr>
                            </m:ctrlPr>
                          </m:fPr>
                          <m:num>
                            <m:r>
                              <a:rPr lang="en-US" sz="2800" b="0" i="1" smtClean="0">
                                <a:latin typeface="Cambria Math" charset="0"/>
                              </a:rPr>
                              <m:t>1</m:t>
                            </m:r>
                          </m:num>
                          <m:den>
                            <m:r>
                              <a:rPr lang="en-US" sz="2800" b="0" i="1" smtClean="0">
                                <a:latin typeface="Cambria Math" charset="0"/>
                              </a:rPr>
                              <m:t>𝑚</m:t>
                            </m:r>
                          </m:den>
                        </m:f>
                      </m:oMath>
                    </m:oMathPara>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702361" y="1875463"/>
                  <a:ext cx="2094483" cy="90172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724749" y="1844557"/>
                  <a:ext cx="679673" cy="93262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nary>
                          <m:naryPr>
                            <m:chr m:val="∑"/>
                            <m:ctrlPr>
                              <a:rPr lang="mr-IN" sz="2000" i="1">
                                <a:latin typeface="Cambria Math" panose="02040503050406030204" pitchFamily="18" charset="0"/>
                                <a:ea typeface="Cambria Math" charset="0"/>
                                <a:cs typeface="Cambria Math" charset="0"/>
                              </a:rPr>
                            </m:ctrlPr>
                          </m:naryPr>
                          <m:sub>
                            <m:r>
                              <a:rPr lang="mr-IN" sz="2000" i="1">
                                <a:latin typeface="Cambria Math" charset="0"/>
                                <a:ea typeface="Cambria Math" charset="0"/>
                                <a:cs typeface="Cambria Math" charset="0"/>
                              </a:rPr>
                              <m:t>𝑖</m:t>
                            </m:r>
                            <m:r>
                              <a:rPr lang="mr-IN" sz="2000" i="1">
                                <a:latin typeface="Cambria Math" charset="0"/>
                                <a:ea typeface="Cambria Math" charset="0"/>
                                <a:cs typeface="Cambria Math" charset="0"/>
                              </a:rPr>
                              <m:t>=1</m:t>
                            </m:r>
                          </m:sub>
                          <m:sup>
                            <m:r>
                              <a:rPr lang="en-US" sz="2000" i="1">
                                <a:latin typeface="Cambria Math" charset="0"/>
                                <a:ea typeface="Cambria Math" charset="0"/>
                                <a:cs typeface="Cambria Math" charset="0"/>
                              </a:rPr>
                              <m:t>𝑚</m:t>
                            </m:r>
                          </m:sup>
                          <m:e>
                            <m:r>
                              <a:rPr lang="en-US" sz="2000" i="1">
                                <a:latin typeface="Cambria Math" charset="0"/>
                                <a:ea typeface="Cambria Math" charset="0"/>
                                <a:cs typeface="Cambria Math" charset="0"/>
                              </a:rPr>
                              <m:t> </m:t>
                            </m:r>
                          </m:e>
                        </m:nary>
                      </m:oMath>
                    </m:oMathPara>
                  </a14:m>
                  <a:endParaRPr lang="en-US" sz="4800" dirty="0">
                    <a:latin typeface="Cambria Math" charset="0"/>
                    <a:ea typeface="Cambria Math" charset="0"/>
                    <a:cs typeface="Cambria Math"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724749" y="1844557"/>
                  <a:ext cx="679673" cy="93262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45175" y="2022971"/>
                  <a:ext cx="2101537" cy="5522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ea typeface="Cambria Math" charset="0"/>
                            <a:cs typeface="Cambria Math" charset="0"/>
                          </a:rPr>
                          <m:t>ℒ</m:t>
                        </m:r>
                        <m:r>
                          <a:rPr lang="en-US" sz="2800" b="0" i="1" smtClean="0">
                            <a:latin typeface="Cambria Math" charset="0"/>
                            <a:ea typeface="Cambria Math" charset="0"/>
                            <a:cs typeface="Cambria Math" charset="0"/>
                          </a:rPr>
                          <m:t> </m:t>
                        </m:r>
                        <m:r>
                          <a:rPr lang="en-US" sz="2800" b="0" i="0" smtClean="0">
                            <a:latin typeface="Cambria Math" charset="0"/>
                            <a:ea typeface="Cambria Math" charset="0"/>
                            <a:cs typeface="Cambria Math" charset="0"/>
                          </a:rPr>
                          <m:t>(</m:t>
                        </m:r>
                        <m:sSup>
                          <m:sSupPr>
                            <m:ctrlPr>
                              <a:rPr lang="en-US" sz="2800" b="0" i="1" smtClean="0">
                                <a:latin typeface="Cambria Math" panose="02040503050406030204" pitchFamily="18" charset="0"/>
                                <a:ea typeface="Cambria Math" charset="0"/>
                                <a:cs typeface="Cambria Math" charset="0"/>
                              </a:rPr>
                            </m:ctrlPr>
                          </m:sSupPr>
                          <m:e>
                            <m:acc>
                              <m:accPr>
                                <m:chr m:val="̂"/>
                                <m:ctrlPr>
                                  <a:rPr lang="en-US" sz="2800" b="0" i="1" smtClean="0">
                                    <a:latin typeface="Cambria Math" panose="02040503050406030204" pitchFamily="18" charset="0"/>
                                    <a:ea typeface="Cambria Math" charset="0"/>
                                    <a:cs typeface="Cambria Math" charset="0"/>
                                  </a:rPr>
                                </m:ctrlPr>
                              </m:accPr>
                              <m:e>
                                <m:r>
                                  <a:rPr lang="en-US" sz="2800" b="0" i="1" smtClean="0">
                                    <a:latin typeface="Cambria Math" charset="0"/>
                                    <a:ea typeface="Cambria Math" charset="0"/>
                                    <a:cs typeface="Cambria Math" charset="0"/>
                                  </a:rPr>
                                  <m:t>𝑦</m:t>
                                </m:r>
                              </m:e>
                            </m:acc>
                          </m:e>
                          <m:sup>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𝑖</m:t>
                                </m:r>
                              </m:e>
                            </m:d>
                          </m:sup>
                        </m:sSup>
                        <m:r>
                          <a:rPr lang="en-US" sz="2800" b="0" i="1" smtClean="0">
                            <a:latin typeface="Cambria Math" charset="0"/>
                            <a:ea typeface="Cambria Math" charset="0"/>
                            <a:cs typeface="Cambria Math" charset="0"/>
                          </a:rPr>
                          <m:t>,</m:t>
                        </m:r>
                        <m:sSup>
                          <m:sSupPr>
                            <m:ctrlPr>
                              <a:rPr lang="en-US" sz="2800" b="0" i="1" smtClean="0">
                                <a:latin typeface="Cambria Math" panose="02040503050406030204" pitchFamily="18" charset="0"/>
                                <a:ea typeface="Cambria Math" charset="0"/>
                                <a:cs typeface="Cambria Math" charset="0"/>
                              </a:rPr>
                            </m:ctrlPr>
                          </m:sSupPr>
                          <m:e>
                            <m:r>
                              <a:rPr lang="en-US" sz="2800" b="0" i="1" smtClean="0">
                                <a:latin typeface="Cambria Math" charset="0"/>
                                <a:ea typeface="Cambria Math" charset="0"/>
                                <a:cs typeface="Cambria Math" charset="0"/>
                              </a:rPr>
                              <m:t>𝑦</m:t>
                            </m:r>
                          </m:e>
                          <m:sup>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𝑖</m:t>
                            </m:r>
                            <m:r>
                              <a:rPr lang="en-US" sz="2800" b="0" i="1" smtClean="0">
                                <a:latin typeface="Cambria Math" charset="0"/>
                                <a:ea typeface="Cambria Math" charset="0"/>
                                <a:cs typeface="Cambria Math" charset="0"/>
                              </a:rPr>
                              <m:t>)</m:t>
                            </m:r>
                          </m:sup>
                        </m:sSup>
                        <m:r>
                          <a:rPr lang="en-US" sz="2800" b="0" i="0" smtClean="0">
                            <a:latin typeface="Cambria Math" charset="0"/>
                            <a:ea typeface="Cambria Math" charset="0"/>
                            <a:cs typeface="Cambria Math" charset="0"/>
                          </a:rPr>
                          <m:t>)</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3145175" y="2022971"/>
                  <a:ext cx="2101537" cy="552267"/>
                </a:xfrm>
                <a:prstGeom prst="rect">
                  <a:avLst/>
                </a:prstGeom>
                <a:blipFill rotWithShape="0">
                  <a:blip r:embed="rId4"/>
                  <a:stretch>
                    <a:fillRect/>
                  </a:stretch>
                </a:blipFill>
              </p:spPr>
              <p:txBody>
                <a:bodyPr/>
                <a:lstStyle/>
                <a:p>
                  <a:r>
                    <a:rPr lang="en-US">
                      <a:noFill/>
                    </a:rPr>
                    <a:t> </a:t>
                  </a:r>
                </a:p>
              </p:txBody>
            </p:sp>
          </mc:Fallback>
        </mc:AlternateContent>
      </p:grpSp>
      <p:grpSp>
        <p:nvGrpSpPr>
          <p:cNvPr id="25" name="Group 24"/>
          <p:cNvGrpSpPr/>
          <p:nvPr/>
        </p:nvGrpSpPr>
        <p:grpSpPr>
          <a:xfrm>
            <a:off x="1237855" y="4355544"/>
            <a:ext cx="3210744" cy="2435078"/>
            <a:chOff x="991562" y="4288169"/>
            <a:chExt cx="3210744" cy="2435078"/>
          </a:xfrm>
        </p:grpSpPr>
        <p:cxnSp>
          <p:nvCxnSpPr>
            <p:cNvPr id="53" name="Straight Arrow Connector 52"/>
            <p:cNvCxnSpPr/>
            <p:nvPr/>
          </p:nvCxnSpPr>
          <p:spPr>
            <a:xfrm flipV="1">
              <a:off x="991562" y="6461241"/>
              <a:ext cx="2785977"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161258" y="4413185"/>
              <a:ext cx="0" cy="22219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rot="155479">
              <a:off x="995570" y="5042101"/>
              <a:ext cx="3122562" cy="628868"/>
              <a:chOff x="1474611" y="5034586"/>
              <a:chExt cx="2073377" cy="1235709"/>
            </a:xfrm>
          </p:grpSpPr>
          <p:sp>
            <p:nvSpPr>
              <p:cNvPr id="64" name="Oval 63"/>
              <p:cNvSpPr/>
              <p:nvPr/>
            </p:nvSpPr>
            <p:spPr>
              <a:xfrm rot="2909809">
                <a:off x="1893445" y="4615752"/>
                <a:ext cx="1235709" cy="20733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2909809">
                <a:off x="2029104" y="4785706"/>
                <a:ext cx="963788" cy="168289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2909809">
                <a:off x="2187321" y="4967922"/>
                <a:ext cx="609299" cy="126381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2782073">
                <a:off x="2306198" y="5085579"/>
                <a:ext cx="384788" cy="102849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2854036">
                <a:off x="2382968" y="5300406"/>
                <a:ext cx="217248" cy="61939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1" name="TextBox 70"/>
                <p:cNvSpPr txBox="1"/>
                <p:nvPr/>
              </p:nvSpPr>
              <p:spPr>
                <a:xfrm>
                  <a:off x="3667369" y="6259505"/>
                  <a:ext cx="534937" cy="463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𝑤</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667369" y="6259505"/>
                  <a:ext cx="534937" cy="46374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1127923" y="4288169"/>
                  <a:ext cx="436979" cy="482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𝑏</m:t>
                        </m:r>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1127923" y="4288169"/>
                  <a:ext cx="436979" cy="482917"/>
                </a:xfrm>
                <a:prstGeom prst="rect">
                  <a:avLst/>
                </a:prstGeom>
                <a:blipFill rotWithShape="0">
                  <a:blip r:embed="rId6"/>
                  <a:stretch>
                    <a:fillRect/>
                  </a:stretch>
                </a:blipFill>
              </p:spPr>
              <p:txBody>
                <a:bodyPr/>
                <a:lstStyle/>
                <a:p>
                  <a:r>
                    <a:rPr lang="en-US">
                      <a:noFill/>
                    </a:rPr>
                    <a:t> </a:t>
                  </a:r>
                </a:p>
              </p:txBody>
            </p:sp>
          </mc:Fallback>
        </mc:AlternateContent>
      </p:grpSp>
      <p:grpSp>
        <p:nvGrpSpPr>
          <p:cNvPr id="24" name="Group 23"/>
          <p:cNvGrpSpPr/>
          <p:nvPr/>
        </p:nvGrpSpPr>
        <p:grpSpPr>
          <a:xfrm>
            <a:off x="7298022" y="4267610"/>
            <a:ext cx="3845471" cy="2523013"/>
            <a:chOff x="7100873" y="4289698"/>
            <a:chExt cx="3845471" cy="2523013"/>
          </a:xfrm>
        </p:grpSpPr>
        <p:cxnSp>
          <p:nvCxnSpPr>
            <p:cNvPr id="62" name="Straight Arrow Connector 61"/>
            <p:cNvCxnSpPr/>
            <p:nvPr/>
          </p:nvCxnSpPr>
          <p:spPr>
            <a:xfrm>
              <a:off x="7100873" y="6523512"/>
              <a:ext cx="324566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7291089" y="4501256"/>
              <a:ext cx="0" cy="22219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627270" y="4518884"/>
              <a:ext cx="1920240" cy="1922314"/>
              <a:chOff x="1345723" y="5061940"/>
              <a:chExt cx="2229786" cy="1249040"/>
            </a:xfrm>
          </p:grpSpPr>
          <p:sp>
            <p:nvSpPr>
              <p:cNvPr id="74" name="Oval 73"/>
              <p:cNvSpPr/>
              <p:nvPr/>
            </p:nvSpPr>
            <p:spPr>
              <a:xfrm rot="2909809">
                <a:off x="1836096" y="4571567"/>
                <a:ext cx="1249040" cy="2229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rot="2909809">
                <a:off x="1940181" y="4770843"/>
                <a:ext cx="1040867" cy="185815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rot="2909809">
                <a:off x="2044267" y="4943199"/>
                <a:ext cx="832693" cy="148652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p:cNvSpPr/>
              <p:nvPr/>
            </p:nvSpPr>
            <p:spPr>
              <a:xfrm rot="2782073">
                <a:off x="2148354" y="5142475"/>
                <a:ext cx="624520" cy="111489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p:cNvSpPr/>
              <p:nvPr/>
            </p:nvSpPr>
            <p:spPr>
              <a:xfrm rot="2854036">
                <a:off x="2252441" y="5328289"/>
                <a:ext cx="416347" cy="74326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79" name="TextBox 78"/>
                <p:cNvSpPr txBox="1"/>
                <p:nvPr/>
              </p:nvSpPr>
              <p:spPr>
                <a:xfrm>
                  <a:off x="10079362" y="6351046"/>
                  <a:ext cx="8669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𝑤</m:t>
                        </m:r>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10079362" y="6351046"/>
                  <a:ext cx="866982" cy="46166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7100873" y="4289698"/>
                  <a:ext cx="7082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𝑏</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7100873" y="4289698"/>
                  <a:ext cx="708221" cy="461665"/>
                </a:xfrm>
                <a:prstGeom prst="rect">
                  <a:avLst/>
                </a:prstGeom>
                <a:blipFill rotWithShape="0">
                  <a:blip r:embed="rId8"/>
                  <a:stretch>
                    <a:fillRect/>
                  </a:stretch>
                </a:blipFill>
              </p:spPr>
              <p:txBody>
                <a:bodyPr/>
                <a:lstStyle/>
                <a:p>
                  <a:r>
                    <a:rPr lang="en-US">
                      <a:noFill/>
                    </a:rPr>
                    <a:t> </a:t>
                  </a:r>
                </a:p>
              </p:txBody>
            </p:sp>
          </mc:Fallback>
        </mc:AlternateContent>
      </p:gr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432743">
            <a:off x="6948369" y="8617453"/>
            <a:ext cx="2373268" cy="584584"/>
          </a:xfrm>
          <a:prstGeom prst="rect">
            <a:avLst/>
          </a:prstGeom>
        </p:spPr>
      </p:pic>
      <p:grpSp>
        <p:nvGrpSpPr>
          <p:cNvPr id="27" name="Group 26"/>
          <p:cNvGrpSpPr/>
          <p:nvPr/>
        </p:nvGrpSpPr>
        <p:grpSpPr>
          <a:xfrm>
            <a:off x="610394" y="1460654"/>
            <a:ext cx="4345174" cy="2570091"/>
            <a:chOff x="585691" y="1414169"/>
            <a:chExt cx="4345174" cy="2570091"/>
          </a:xfrm>
        </p:grpSpPr>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226821">
              <a:off x="1651043" y="2652720"/>
              <a:ext cx="2090187" cy="385909"/>
            </a:xfrm>
            <a:prstGeom prst="rect">
              <a:avLst/>
            </a:prstGeom>
          </p:spPr>
        </p:pic>
        <p:grpSp>
          <p:nvGrpSpPr>
            <p:cNvPr id="38" name="Group 37"/>
            <p:cNvGrpSpPr/>
            <p:nvPr/>
          </p:nvGrpSpPr>
          <p:grpSpPr>
            <a:xfrm>
              <a:off x="1476151" y="1855676"/>
              <a:ext cx="3167727" cy="1995009"/>
              <a:chOff x="137886" y="2410526"/>
              <a:chExt cx="2804541" cy="2470620"/>
            </a:xfrm>
          </p:grpSpPr>
          <p:cxnSp>
            <p:nvCxnSpPr>
              <p:cNvPr id="17" name="Straight Arrow Connector 16"/>
              <p:cNvCxnSpPr/>
              <p:nvPr/>
            </p:nvCxnSpPr>
            <p:spPr>
              <a:xfrm flipV="1">
                <a:off x="1150542" y="2410526"/>
                <a:ext cx="0" cy="141964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37886" y="3827265"/>
                <a:ext cx="1012656" cy="105388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150542" y="3821618"/>
                <a:ext cx="1791885" cy="4090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p:cNvSpPr txBox="1"/>
                <p:nvPr/>
              </p:nvSpPr>
              <p:spPr>
                <a:xfrm>
                  <a:off x="4377114" y="3259841"/>
                  <a:ext cx="553751" cy="372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𝑤</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377114" y="3259841"/>
                  <a:ext cx="553751" cy="372791"/>
                </a:xfrm>
                <a:prstGeom prst="rect">
                  <a:avLst/>
                </a:prstGeom>
                <a:blipFill rotWithShape="0">
                  <a:blip r:embed="rId11"/>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41678" y="3611469"/>
                  <a:ext cx="482341" cy="372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𝑏</m:t>
                        </m:r>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1141678" y="3611469"/>
                  <a:ext cx="482341" cy="372791"/>
                </a:xfrm>
                <a:prstGeom prst="rect">
                  <a:avLst/>
                </a:prstGeom>
                <a:blipFill rotWithShape="0">
                  <a:blip r:embed="rId12"/>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2601348" y="1651310"/>
                  <a:ext cx="425417" cy="372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𝐽</m:t>
                        </m:r>
                      </m:oMath>
                    </m:oMathPara>
                  </a14:m>
                  <a:endParaRPr lang="en-US"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2601348" y="1651310"/>
                  <a:ext cx="425417" cy="372791"/>
                </a:xfrm>
                <a:prstGeom prst="rect">
                  <a:avLst/>
                </a:prstGeom>
                <a:blipFill rotWithShape="0">
                  <a:blip r:embed="rId13"/>
                  <a:stretch>
                    <a:fillRect b="-40984"/>
                  </a:stretch>
                </a:blipFill>
              </p:spPr>
              <p:txBody>
                <a:bodyPr/>
                <a:lstStyle/>
                <a:p>
                  <a:r>
                    <a:rPr lang="en-US">
                      <a:noFill/>
                    </a:rPr>
                    <a:t> </a:t>
                  </a:r>
                </a:p>
              </p:txBody>
            </p:sp>
          </mc:Fallback>
        </mc:AlternateContent>
        <p:sp>
          <p:nvSpPr>
            <p:cNvPr id="84" name="TextBox 83"/>
            <p:cNvSpPr txBox="1"/>
            <p:nvPr/>
          </p:nvSpPr>
          <p:spPr>
            <a:xfrm>
              <a:off x="585691" y="1414169"/>
              <a:ext cx="2300630"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Unnormalized:</a:t>
              </a:r>
            </a:p>
          </p:txBody>
        </p:sp>
      </p:grpSp>
      <p:grpSp>
        <p:nvGrpSpPr>
          <p:cNvPr id="10" name="Group 9"/>
          <p:cNvGrpSpPr/>
          <p:nvPr/>
        </p:nvGrpSpPr>
        <p:grpSpPr>
          <a:xfrm>
            <a:off x="5979310" y="1460654"/>
            <a:ext cx="4391927" cy="2674601"/>
            <a:chOff x="5954607" y="1414169"/>
            <a:chExt cx="4391927" cy="2674601"/>
          </a:xfrm>
        </p:grpSpPr>
        <p:grpSp>
          <p:nvGrpSpPr>
            <p:cNvPr id="43" name="Group 42"/>
            <p:cNvGrpSpPr/>
            <p:nvPr/>
          </p:nvGrpSpPr>
          <p:grpSpPr>
            <a:xfrm>
              <a:off x="6919014" y="1619890"/>
              <a:ext cx="3427520" cy="2468880"/>
              <a:chOff x="36411" y="1887677"/>
              <a:chExt cx="3354749" cy="2851477"/>
            </a:xfrm>
          </p:grpSpPr>
          <p:pic>
            <p:nvPicPr>
              <p:cNvPr id="44" name="Picture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1391497">
                <a:off x="591795" y="2618498"/>
                <a:ext cx="2085346" cy="1657099"/>
              </a:xfrm>
              <a:prstGeom prst="rect">
                <a:avLst/>
              </a:prstGeom>
            </p:spPr>
          </p:pic>
          <p:grpSp>
            <p:nvGrpSpPr>
              <p:cNvPr id="45" name="Group 44"/>
              <p:cNvGrpSpPr/>
              <p:nvPr/>
            </p:nvGrpSpPr>
            <p:grpSpPr>
              <a:xfrm>
                <a:off x="332536" y="2103114"/>
                <a:ext cx="2804541" cy="2470621"/>
                <a:chOff x="137886" y="2410526"/>
                <a:chExt cx="2804541" cy="2470621"/>
              </a:xfrm>
            </p:grpSpPr>
            <p:cxnSp>
              <p:nvCxnSpPr>
                <p:cNvPr id="49" name="Straight Arrow Connector 48"/>
                <p:cNvCxnSpPr/>
                <p:nvPr/>
              </p:nvCxnSpPr>
              <p:spPr>
                <a:xfrm flipV="1">
                  <a:off x="1150542" y="2410526"/>
                  <a:ext cx="0" cy="141964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137886" y="3827265"/>
                  <a:ext cx="1012656" cy="105388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150542" y="3821618"/>
                  <a:ext cx="1791885" cy="4090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p:cNvSpPr txBox="1"/>
                  <p:nvPr/>
                </p:nvSpPr>
                <p:spPr>
                  <a:xfrm>
                    <a:off x="2900898" y="3842033"/>
                    <a:ext cx="4902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𝑤</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900898" y="3842033"/>
                    <a:ext cx="490262" cy="461665"/>
                  </a:xfrm>
                  <a:prstGeom prst="rect">
                    <a:avLst/>
                  </a:prstGeom>
                  <a:blipFill rotWithShape="0">
                    <a:blip r:embed="rId15"/>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36411" y="4277489"/>
                    <a:ext cx="4270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𝑏</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36411" y="4277489"/>
                    <a:ext cx="427040" cy="461665"/>
                  </a:xfrm>
                  <a:prstGeom prst="rect">
                    <a:avLst/>
                  </a:prstGeom>
                  <a:blipFill rotWithShape="0">
                    <a:blip r:embed="rId16"/>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357263" y="1887677"/>
                    <a:ext cx="3766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𝐽</m:t>
                          </m:r>
                        </m:oMath>
                      </m:oMathPara>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1357263" y="1887677"/>
                    <a:ext cx="376642" cy="461665"/>
                  </a:xfrm>
                  <a:prstGeom prst="rect">
                    <a:avLst/>
                  </a:prstGeom>
                  <a:blipFill rotWithShape="0">
                    <a:blip r:embed="rId17"/>
                    <a:stretch>
                      <a:fillRect b="-30303"/>
                    </a:stretch>
                  </a:blipFill>
                </p:spPr>
                <p:txBody>
                  <a:bodyPr/>
                  <a:lstStyle/>
                  <a:p>
                    <a:r>
                      <a:rPr lang="en-US">
                        <a:noFill/>
                      </a:rPr>
                      <a:t> </a:t>
                    </a:r>
                  </a:p>
                </p:txBody>
              </p:sp>
            </mc:Fallback>
          </mc:AlternateContent>
        </p:grpSp>
        <p:sp>
          <p:nvSpPr>
            <p:cNvPr id="86" name="TextBox 85"/>
            <p:cNvSpPr txBox="1"/>
            <p:nvPr/>
          </p:nvSpPr>
          <p:spPr>
            <a:xfrm>
              <a:off x="5954607" y="1414169"/>
              <a:ext cx="1649834" cy="398746"/>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Normalized:</a:t>
              </a:r>
            </a:p>
          </p:txBody>
        </p:sp>
      </p:grpSp>
    </p:spTree>
    <p:extLst>
      <p:ext uri="{BB962C8B-B14F-4D97-AF65-F5344CB8AC3E}">
        <p14:creationId xmlns:p14="http://schemas.microsoft.com/office/powerpoint/2010/main" val="306200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74320"/>
            <a:ext cx="12114196" cy="1325563"/>
          </a:xfrm>
        </p:spPr>
        <p:txBody>
          <a:bodyPr anchor="t"/>
          <a:lstStyle/>
          <a:p>
            <a:r>
              <a:rPr lang="en-US" dirty="0"/>
              <a:t>Vanishing/exploding gradients</a:t>
            </a:r>
          </a:p>
        </p:txBody>
      </p:sp>
      <mc:AlternateContent xmlns:mc="http://schemas.openxmlformats.org/markup-compatibility/2006" xmlns:a14="http://schemas.microsoft.com/office/drawing/2010/main">
        <mc:Choice Requires="a14">
          <p:sp>
            <p:nvSpPr>
              <p:cNvPr id="12" name="TextBox 11"/>
              <p:cNvSpPr txBox="1"/>
              <p:nvPr/>
            </p:nvSpPr>
            <p:spPr>
              <a:xfrm>
                <a:off x="506129" y="836360"/>
                <a:ext cx="69320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1</m:t>
                        </m:r>
                      </m:sub>
                    </m:sSub>
                  </m:oMath>
                </a14:m>
                <a:endParaRPr lang="en-US" sz="3200" dirty="0">
                  <a:latin typeface="Century Schoolbook" charset="0"/>
                  <a:ea typeface="Century Schoolbook" charset="0"/>
                  <a:cs typeface="Century Schoolbook"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06129" y="836360"/>
                <a:ext cx="693203"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06129" y="1480668"/>
                <a:ext cx="70269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2</m:t>
                        </m:r>
                      </m:sub>
                    </m:sSub>
                  </m:oMath>
                </a14:m>
                <a:endParaRPr lang="en-US" sz="3200" dirty="0">
                  <a:latin typeface="Century Schoolbook" charset="0"/>
                  <a:ea typeface="Century Schoolbook" charset="0"/>
                  <a:cs typeface="Century Schoolbook"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6129" y="1480668"/>
                <a:ext cx="702693" cy="584775"/>
              </a:xfrm>
              <a:prstGeom prst="rect">
                <a:avLst/>
              </a:prstGeom>
              <a:blipFill>
                <a:blip r:embed="rId3"/>
                <a:stretch>
                  <a:fillRect/>
                </a:stretch>
              </a:blipFill>
            </p:spPr>
            <p:txBody>
              <a:bodyPr/>
              <a:lstStyle/>
              <a:p>
                <a:r>
                  <a:rPr lang="en-US">
                    <a:noFill/>
                  </a:rPr>
                  <a:t> </a:t>
                </a:r>
              </a:p>
            </p:txBody>
          </p:sp>
        </mc:Fallback>
      </mc:AlternateContent>
      <p:sp>
        <p:nvSpPr>
          <p:cNvPr id="14" name="Oval 13"/>
          <p:cNvSpPr/>
          <p:nvPr/>
        </p:nvSpPr>
        <p:spPr>
          <a:xfrm>
            <a:off x="1666066"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Oval 14"/>
          <p:cNvSpPr/>
          <p:nvPr/>
        </p:nvSpPr>
        <p:spPr>
          <a:xfrm>
            <a:off x="1666066"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Oval 15"/>
          <p:cNvSpPr/>
          <p:nvPr/>
        </p:nvSpPr>
        <p:spPr>
          <a:xfrm>
            <a:off x="2440647"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Oval 16"/>
          <p:cNvSpPr/>
          <p:nvPr/>
        </p:nvSpPr>
        <p:spPr>
          <a:xfrm>
            <a:off x="2440647"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Oval 17"/>
          <p:cNvSpPr/>
          <p:nvPr/>
        </p:nvSpPr>
        <p:spPr>
          <a:xfrm>
            <a:off x="3215228"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Oval 18"/>
          <p:cNvSpPr/>
          <p:nvPr/>
        </p:nvSpPr>
        <p:spPr>
          <a:xfrm>
            <a:off x="3215228"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Oval 19"/>
          <p:cNvSpPr/>
          <p:nvPr/>
        </p:nvSpPr>
        <p:spPr>
          <a:xfrm>
            <a:off x="3989809"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Oval 20"/>
          <p:cNvSpPr/>
          <p:nvPr/>
        </p:nvSpPr>
        <p:spPr>
          <a:xfrm>
            <a:off x="3989809"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Oval 21"/>
          <p:cNvSpPr/>
          <p:nvPr/>
        </p:nvSpPr>
        <p:spPr>
          <a:xfrm>
            <a:off x="4764390"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Oval 22"/>
          <p:cNvSpPr/>
          <p:nvPr/>
        </p:nvSpPr>
        <p:spPr>
          <a:xfrm>
            <a:off x="4764390"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Oval 23"/>
          <p:cNvSpPr/>
          <p:nvPr/>
        </p:nvSpPr>
        <p:spPr>
          <a:xfrm>
            <a:off x="5538971"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Oval 24"/>
          <p:cNvSpPr/>
          <p:nvPr/>
        </p:nvSpPr>
        <p:spPr>
          <a:xfrm>
            <a:off x="6313552"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Oval 25"/>
          <p:cNvSpPr/>
          <p:nvPr/>
        </p:nvSpPr>
        <p:spPr>
          <a:xfrm>
            <a:off x="5538971"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Oval 27"/>
          <p:cNvSpPr/>
          <p:nvPr/>
        </p:nvSpPr>
        <p:spPr>
          <a:xfrm>
            <a:off x="6313552"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
        <p:nvSpPr>
          <p:cNvPr id="30" name="Oval 29"/>
          <p:cNvSpPr/>
          <p:nvPr/>
        </p:nvSpPr>
        <p:spPr>
          <a:xfrm>
            <a:off x="7088133"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Oval 31"/>
          <p:cNvSpPr/>
          <p:nvPr/>
        </p:nvSpPr>
        <p:spPr>
          <a:xfrm>
            <a:off x="7088133"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3" name="Oval 32"/>
          <p:cNvSpPr/>
          <p:nvPr/>
        </p:nvSpPr>
        <p:spPr>
          <a:xfrm>
            <a:off x="7862714" y="1649974"/>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4" name="Oval 33"/>
          <p:cNvSpPr/>
          <p:nvPr/>
        </p:nvSpPr>
        <p:spPr>
          <a:xfrm>
            <a:off x="7862714" y="988079"/>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4" name="Straight Arrow Connector 3"/>
          <p:cNvCxnSpPr>
            <a:stCxn id="12" idx="3"/>
            <a:endCxn id="15" idx="2"/>
          </p:cNvCxnSpPr>
          <p:nvPr/>
        </p:nvCxnSpPr>
        <p:spPr>
          <a:xfrm>
            <a:off x="1199332" y="1128748"/>
            <a:ext cx="466734"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3" idx="3"/>
            <a:endCxn id="14" idx="2"/>
          </p:cNvCxnSpPr>
          <p:nvPr/>
        </p:nvCxnSpPr>
        <p:spPr>
          <a:xfrm>
            <a:off x="1208822" y="1773056"/>
            <a:ext cx="457244" cy="175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3"/>
            <a:endCxn id="15" idx="2"/>
          </p:cNvCxnSpPr>
          <p:nvPr/>
        </p:nvCxnSpPr>
        <p:spPr>
          <a:xfrm flipV="1">
            <a:off x="1208822" y="1128749"/>
            <a:ext cx="457244" cy="64430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 idx="3"/>
            <a:endCxn id="14" idx="2"/>
          </p:cNvCxnSpPr>
          <p:nvPr/>
        </p:nvCxnSpPr>
        <p:spPr>
          <a:xfrm>
            <a:off x="1199332" y="1128748"/>
            <a:ext cx="466734" cy="6618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4" idx="6"/>
            <a:endCxn id="17" idx="2"/>
          </p:cNvCxnSpPr>
          <p:nvPr/>
        </p:nvCxnSpPr>
        <p:spPr>
          <a:xfrm>
            <a:off x="1939342"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5" idx="6"/>
            <a:endCxn id="16" idx="2"/>
          </p:cNvCxnSpPr>
          <p:nvPr/>
        </p:nvCxnSpPr>
        <p:spPr>
          <a:xfrm>
            <a:off x="1939342"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6"/>
            <a:endCxn id="16" idx="2"/>
          </p:cNvCxnSpPr>
          <p:nvPr/>
        </p:nvCxnSpPr>
        <p:spPr>
          <a:xfrm flipV="1">
            <a:off x="1939342"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5" idx="6"/>
            <a:endCxn id="17" idx="2"/>
          </p:cNvCxnSpPr>
          <p:nvPr/>
        </p:nvCxnSpPr>
        <p:spPr>
          <a:xfrm>
            <a:off x="1939342"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6" idx="6"/>
            <a:endCxn id="18" idx="2"/>
          </p:cNvCxnSpPr>
          <p:nvPr/>
        </p:nvCxnSpPr>
        <p:spPr>
          <a:xfrm>
            <a:off x="2713923"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7" idx="6"/>
            <a:endCxn id="19" idx="2"/>
          </p:cNvCxnSpPr>
          <p:nvPr/>
        </p:nvCxnSpPr>
        <p:spPr>
          <a:xfrm>
            <a:off x="2713923"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6" idx="6"/>
            <a:endCxn id="19" idx="2"/>
          </p:cNvCxnSpPr>
          <p:nvPr/>
        </p:nvCxnSpPr>
        <p:spPr>
          <a:xfrm>
            <a:off x="2713923"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7" idx="6"/>
            <a:endCxn id="18" idx="2"/>
          </p:cNvCxnSpPr>
          <p:nvPr/>
        </p:nvCxnSpPr>
        <p:spPr>
          <a:xfrm flipV="1">
            <a:off x="2713923"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8" idx="6"/>
            <a:endCxn id="21" idx="2"/>
          </p:cNvCxnSpPr>
          <p:nvPr/>
        </p:nvCxnSpPr>
        <p:spPr>
          <a:xfrm>
            <a:off x="3488504"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8" idx="6"/>
            <a:endCxn id="20" idx="2"/>
          </p:cNvCxnSpPr>
          <p:nvPr/>
        </p:nvCxnSpPr>
        <p:spPr>
          <a:xfrm>
            <a:off x="3488504"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9" idx="6"/>
            <a:endCxn id="21" idx="2"/>
          </p:cNvCxnSpPr>
          <p:nvPr/>
        </p:nvCxnSpPr>
        <p:spPr>
          <a:xfrm>
            <a:off x="3488504"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9" idx="6"/>
            <a:endCxn id="20" idx="2"/>
          </p:cNvCxnSpPr>
          <p:nvPr/>
        </p:nvCxnSpPr>
        <p:spPr>
          <a:xfrm flipV="1">
            <a:off x="3488504"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0" idx="6"/>
            <a:endCxn id="22" idx="2"/>
          </p:cNvCxnSpPr>
          <p:nvPr/>
        </p:nvCxnSpPr>
        <p:spPr>
          <a:xfrm>
            <a:off x="4263085"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0" idx="6"/>
            <a:endCxn id="23" idx="2"/>
          </p:cNvCxnSpPr>
          <p:nvPr/>
        </p:nvCxnSpPr>
        <p:spPr>
          <a:xfrm>
            <a:off x="4263085"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1" idx="6"/>
            <a:endCxn id="22" idx="2"/>
          </p:cNvCxnSpPr>
          <p:nvPr/>
        </p:nvCxnSpPr>
        <p:spPr>
          <a:xfrm flipV="1">
            <a:off x="4263085"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1" idx="6"/>
            <a:endCxn id="23" idx="2"/>
          </p:cNvCxnSpPr>
          <p:nvPr/>
        </p:nvCxnSpPr>
        <p:spPr>
          <a:xfrm>
            <a:off x="4263085"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22" idx="6"/>
            <a:endCxn id="26" idx="2"/>
          </p:cNvCxnSpPr>
          <p:nvPr/>
        </p:nvCxnSpPr>
        <p:spPr>
          <a:xfrm>
            <a:off x="5037666"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23" idx="6"/>
            <a:endCxn id="24" idx="2"/>
          </p:cNvCxnSpPr>
          <p:nvPr/>
        </p:nvCxnSpPr>
        <p:spPr>
          <a:xfrm flipV="1">
            <a:off x="5037666"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22" idx="6"/>
            <a:endCxn id="24" idx="2"/>
          </p:cNvCxnSpPr>
          <p:nvPr/>
        </p:nvCxnSpPr>
        <p:spPr>
          <a:xfrm>
            <a:off x="5037666"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3" idx="6"/>
            <a:endCxn id="26" idx="2"/>
          </p:cNvCxnSpPr>
          <p:nvPr/>
        </p:nvCxnSpPr>
        <p:spPr>
          <a:xfrm>
            <a:off x="5037666"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24" idx="6"/>
            <a:endCxn id="25" idx="2"/>
          </p:cNvCxnSpPr>
          <p:nvPr/>
        </p:nvCxnSpPr>
        <p:spPr>
          <a:xfrm>
            <a:off x="5812247"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26" idx="6"/>
            <a:endCxn id="25" idx="2"/>
          </p:cNvCxnSpPr>
          <p:nvPr/>
        </p:nvCxnSpPr>
        <p:spPr>
          <a:xfrm flipV="1">
            <a:off x="5812247"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28" idx="6"/>
            <a:endCxn id="32" idx="2"/>
          </p:cNvCxnSpPr>
          <p:nvPr/>
        </p:nvCxnSpPr>
        <p:spPr>
          <a:xfrm flipV="1">
            <a:off x="6586828"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28" idx="6"/>
            <a:endCxn id="30" idx="2"/>
          </p:cNvCxnSpPr>
          <p:nvPr/>
        </p:nvCxnSpPr>
        <p:spPr>
          <a:xfrm>
            <a:off x="6586828"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24" idx="6"/>
            <a:endCxn id="28" idx="2"/>
          </p:cNvCxnSpPr>
          <p:nvPr/>
        </p:nvCxnSpPr>
        <p:spPr>
          <a:xfrm>
            <a:off x="5812247"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6" idx="6"/>
            <a:endCxn id="28" idx="2"/>
          </p:cNvCxnSpPr>
          <p:nvPr/>
        </p:nvCxnSpPr>
        <p:spPr>
          <a:xfrm>
            <a:off x="5812247"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25" idx="6"/>
            <a:endCxn id="30" idx="2"/>
          </p:cNvCxnSpPr>
          <p:nvPr/>
        </p:nvCxnSpPr>
        <p:spPr>
          <a:xfrm>
            <a:off x="6586828"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25" idx="6"/>
            <a:endCxn id="32" idx="2"/>
          </p:cNvCxnSpPr>
          <p:nvPr/>
        </p:nvCxnSpPr>
        <p:spPr>
          <a:xfrm>
            <a:off x="6586828"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32" idx="6"/>
            <a:endCxn id="34" idx="2"/>
          </p:cNvCxnSpPr>
          <p:nvPr/>
        </p:nvCxnSpPr>
        <p:spPr>
          <a:xfrm>
            <a:off x="7361409" y="1128749"/>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32" idx="6"/>
            <a:endCxn id="33" idx="2"/>
          </p:cNvCxnSpPr>
          <p:nvPr/>
        </p:nvCxnSpPr>
        <p:spPr>
          <a:xfrm>
            <a:off x="7361409"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30" idx="6"/>
            <a:endCxn id="33" idx="2"/>
          </p:cNvCxnSpPr>
          <p:nvPr/>
        </p:nvCxnSpPr>
        <p:spPr>
          <a:xfrm>
            <a:off x="7361409" y="1790644"/>
            <a:ext cx="501305"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30" idx="6"/>
            <a:endCxn id="34" idx="2"/>
          </p:cNvCxnSpPr>
          <p:nvPr/>
        </p:nvCxnSpPr>
        <p:spPr>
          <a:xfrm flipV="1">
            <a:off x="7361409" y="1128749"/>
            <a:ext cx="501305" cy="66189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8555888" y="1310232"/>
            <a:ext cx="273276" cy="2813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43" name="Straight Arrow Connector 142"/>
          <p:cNvCxnSpPr>
            <a:stCxn id="34" idx="6"/>
            <a:endCxn id="142" idx="2"/>
          </p:cNvCxnSpPr>
          <p:nvPr/>
        </p:nvCxnSpPr>
        <p:spPr>
          <a:xfrm>
            <a:off x="8135990" y="1128749"/>
            <a:ext cx="419898" cy="32215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33" idx="6"/>
            <a:endCxn id="142" idx="2"/>
          </p:cNvCxnSpPr>
          <p:nvPr/>
        </p:nvCxnSpPr>
        <p:spPr>
          <a:xfrm flipV="1">
            <a:off x="8135990" y="1450902"/>
            <a:ext cx="419898" cy="3397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2" idx="6"/>
            <a:endCxn id="153" idx="1"/>
          </p:cNvCxnSpPr>
          <p:nvPr/>
        </p:nvCxnSpPr>
        <p:spPr>
          <a:xfrm>
            <a:off x="8829164" y="1450902"/>
            <a:ext cx="707627" cy="879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TextBox 152"/>
              <p:cNvSpPr txBox="1"/>
              <p:nvPr/>
            </p:nvSpPr>
            <p:spPr>
              <a:xfrm>
                <a:off x="9536791" y="1198086"/>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800" dirty="0"/>
              </a:p>
            </p:txBody>
          </p:sp>
        </mc:Choice>
        <mc:Fallback xmlns="">
          <p:sp>
            <p:nvSpPr>
              <p:cNvPr id="153" name="TextBox 152"/>
              <p:cNvSpPr txBox="1">
                <a:spLocks noRot="1" noChangeAspect="1" noMove="1" noResize="1" noEditPoints="1" noAdjustHandles="1" noChangeArrowheads="1" noChangeShapeType="1" noTextEdit="1"/>
              </p:cNvSpPr>
              <p:nvPr/>
            </p:nvSpPr>
            <p:spPr>
              <a:xfrm>
                <a:off x="9536791" y="1198086"/>
                <a:ext cx="472950" cy="523220"/>
              </a:xfrm>
              <a:prstGeom prst="rect">
                <a:avLst/>
              </a:prstGeom>
              <a:blipFill>
                <a:blip r:embed="rId4"/>
                <a:stretch>
                  <a:fillRect/>
                </a:stretch>
              </a:blipFill>
            </p:spPr>
            <p:txBody>
              <a:bodyPr/>
              <a:lstStyle/>
              <a:p>
                <a:r>
                  <a:rPr lang="en-US">
                    <a:noFill/>
                  </a:rPr>
                  <a:t> </a:t>
                </a:r>
              </a:p>
            </p:txBody>
          </p:sp>
        </mc:Fallback>
      </mc:AlternateContent>
      <p:sp>
        <p:nvSpPr>
          <p:cNvPr id="5" name="Rectangle 4"/>
          <p:cNvSpPr/>
          <p:nvPr/>
        </p:nvSpPr>
        <p:spPr>
          <a:xfrm>
            <a:off x="880139" y="3100170"/>
            <a:ext cx="6096000" cy="830997"/>
          </a:xfrm>
          <a:prstGeom prst="rect">
            <a:avLst/>
          </a:prstGeom>
        </p:spPr>
        <p:txBody>
          <a:bodyPr>
            <a:spAutoFit/>
          </a:bodyPr>
          <a:lstStyle/>
          <a:p>
            <a:r>
              <a:rPr lang="en-US" sz="2400" dirty="0"/>
              <a:t>w &gt; I</a:t>
            </a:r>
          </a:p>
          <a:p>
            <a:r>
              <a:rPr lang="en-US" sz="2400" dirty="0"/>
              <a:t>w &lt; I</a:t>
            </a:r>
          </a:p>
        </p:txBody>
      </p:sp>
      <p:grpSp>
        <p:nvGrpSpPr>
          <p:cNvPr id="84" name="Group 83"/>
          <p:cNvGrpSpPr/>
          <p:nvPr/>
        </p:nvGrpSpPr>
        <p:grpSpPr>
          <a:xfrm>
            <a:off x="8191792" y="3184551"/>
            <a:ext cx="2823756" cy="2300794"/>
            <a:chOff x="-3986" y="1175898"/>
            <a:chExt cx="3272788" cy="2781949"/>
          </a:xfrm>
        </p:grpSpPr>
        <p:grpSp>
          <p:nvGrpSpPr>
            <p:cNvPr id="85" name="Group 84"/>
            <p:cNvGrpSpPr/>
            <p:nvPr/>
          </p:nvGrpSpPr>
          <p:grpSpPr>
            <a:xfrm>
              <a:off x="321923" y="1175898"/>
              <a:ext cx="2620973" cy="2519690"/>
              <a:chOff x="924674" y="1695236"/>
              <a:chExt cx="2243052" cy="2197303"/>
            </a:xfrm>
          </p:grpSpPr>
          <mc:AlternateContent xmlns:mc="http://schemas.openxmlformats.org/markup-compatibility/2006" xmlns:a14="http://schemas.microsoft.com/office/drawing/2010/main">
            <mc:Choice Requires="a14">
              <p:sp>
                <p:nvSpPr>
                  <p:cNvPr id="87" name="TextBox 86"/>
                  <p:cNvSpPr txBox="1"/>
                  <p:nvPr/>
                </p:nvSpPr>
                <p:spPr>
                  <a:xfrm>
                    <a:off x="924674" y="1695236"/>
                    <a:ext cx="2034144"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𝑋</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24674" y="1695236"/>
                    <a:ext cx="2034144" cy="360435"/>
                  </a:xfrm>
                  <a:prstGeom prst="rect">
                    <a:avLst/>
                  </a:prstGeom>
                  <a:blipFill rotWithShape="0">
                    <a:blip r:embed="rId15"/>
                    <a:stretch>
                      <a:fillRect r="-11905"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924674" y="2083434"/>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24674" y="2083434"/>
                    <a:ext cx="1737383" cy="367537"/>
                  </a:xfrm>
                  <a:prstGeom prst="rect">
                    <a:avLst/>
                  </a:prstGeom>
                  <a:blipFill rotWithShape="0">
                    <a:blip r:embed="rId16"/>
                    <a:stretch>
                      <a:fillRect r="-13589" b="-38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924674" y="2478813"/>
                    <a:ext cx="2243052"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[2]</m:t>
                              </m:r>
                            </m:sup>
                          </m:sSup>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[2]</m:t>
                              </m:r>
                            </m:sup>
                          </m:sSup>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24674" y="2478813"/>
                    <a:ext cx="2243052" cy="360435"/>
                  </a:xfrm>
                  <a:prstGeom prst="rect">
                    <a:avLst/>
                  </a:prstGeom>
                  <a:blipFill rotWithShape="0">
                    <a:blip r:embed="rId17"/>
                    <a:stretch>
                      <a:fillRect r="-12432"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924674" y="2867011"/>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1" smtClean="0">
                              <a:latin typeface="Cambria Math" charset="0"/>
                            </a:rPr>
                            <m:t>)</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24674" y="2867011"/>
                    <a:ext cx="1737383" cy="367537"/>
                  </a:xfrm>
                  <a:prstGeom prst="rect">
                    <a:avLst/>
                  </a:prstGeom>
                  <a:blipFill rotWithShape="0">
                    <a:blip r:embed="rId5"/>
                    <a:stretch>
                      <a:fillRect r="-13589" b="-37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926598" y="3503530"/>
                    <a:ext cx="2173526" cy="38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e>
                          </m:d>
                          <m:r>
                            <a:rPr lang="en-US" sz="2000" b="0" i="1" smtClean="0">
                              <a:latin typeface="Cambria Math" charset="0"/>
                            </a:rPr>
                            <m:t>=</m:t>
                          </m:r>
                          <m:acc>
                            <m:accPr>
                              <m:chr m:val="̂"/>
                              <m:ctrlPr>
                                <a:rPr lang="en-US" sz="2000" b="0" i="1" smtClean="0">
                                  <a:latin typeface="Cambria Math" panose="02040503050406030204" pitchFamily="18" charset="0"/>
                                </a:rPr>
                              </m:ctrlPr>
                            </m:accPr>
                            <m:e>
                              <m:r>
                                <a:rPr lang="en-US" sz="2000" b="0" i="1" smtClean="0">
                                  <a:latin typeface="Cambria Math" charset="0"/>
                                </a:rPr>
                                <m:t>𝑌</m:t>
                              </m:r>
                            </m:e>
                          </m:acc>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926598" y="3503530"/>
                    <a:ext cx="2173526" cy="389009"/>
                  </a:xfrm>
                  <a:prstGeom prst="rect">
                    <a:avLst/>
                  </a:prstGeom>
                  <a:blipFill rotWithShape="0">
                    <a:blip r:embed="rId6"/>
                    <a:stretch>
                      <a:fillRect r="-24791" b="-25000"/>
                    </a:stretch>
                  </a:blipFill>
                </p:spPr>
                <p:txBody>
                  <a:bodyPr/>
                  <a:lstStyle/>
                  <a:p>
                    <a:r>
                      <a:rPr lang="en-US">
                        <a:noFill/>
                      </a:rPr>
                      <a:t> </a:t>
                    </a:r>
                  </a:p>
                </p:txBody>
              </p:sp>
            </mc:Fallback>
          </mc:AlternateContent>
          <p:sp>
            <p:nvSpPr>
              <p:cNvPr id="95" name="TextBox 94"/>
              <p:cNvSpPr txBox="1"/>
              <p:nvPr/>
            </p:nvSpPr>
            <p:spPr>
              <a:xfrm rot="16200000">
                <a:off x="1235280" y="3259785"/>
                <a:ext cx="411964" cy="342418"/>
              </a:xfrm>
              <a:prstGeom prst="rect">
                <a:avLst/>
              </a:prstGeom>
              <a:noFill/>
            </p:spPr>
            <p:txBody>
              <a:bodyPr wrap="square" rtlCol="0">
                <a:spAutoFit/>
              </a:bodyPr>
              <a:lstStyle/>
              <a:p>
                <a:r>
                  <a:rPr lang="mr-IN" sz="2000"/>
                  <a:t>…</a:t>
                </a:r>
                <a:endParaRPr lang="en-US" sz="2000" dirty="0"/>
              </a:p>
            </p:txBody>
          </p:sp>
        </p:grpSp>
        <p:sp>
          <p:nvSpPr>
            <p:cNvPr id="86" name="Rectangle 85"/>
            <p:cNvSpPr/>
            <p:nvPr/>
          </p:nvSpPr>
          <p:spPr>
            <a:xfrm>
              <a:off x="-3986" y="1180119"/>
              <a:ext cx="3272788" cy="27777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102" name="Picture 1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997007" y="3100170"/>
            <a:ext cx="3919060" cy="2394039"/>
          </a:xfrm>
          <a:prstGeom prst="rect">
            <a:avLst/>
          </a:prstGeom>
        </p:spPr>
      </p:pic>
      <p:sp>
        <p:nvSpPr>
          <p:cNvPr id="103" name="TextBox 102"/>
          <p:cNvSpPr txBox="1"/>
          <p:nvPr/>
        </p:nvSpPr>
        <p:spPr>
          <a:xfrm>
            <a:off x="4471241" y="2586204"/>
            <a:ext cx="412292" cy="549817"/>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cxnSp>
        <p:nvCxnSpPr>
          <p:cNvPr id="108" name="Straight Arrow Connector 107"/>
          <p:cNvCxnSpPr/>
          <p:nvPr/>
        </p:nvCxnSpPr>
        <p:spPr>
          <a:xfrm>
            <a:off x="3250685" y="4334948"/>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4956537" y="2861113"/>
            <a:ext cx="0" cy="25328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594303" y="4116815"/>
            <a:ext cx="381836" cy="549817"/>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spTree>
    <p:extLst>
      <p:ext uri="{BB962C8B-B14F-4D97-AF65-F5344CB8AC3E}">
        <p14:creationId xmlns:p14="http://schemas.microsoft.com/office/powerpoint/2010/main" val="2227544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3724" y="271096"/>
            <a:ext cx="7223555" cy="3139321"/>
          </a:xfrm>
          <a:prstGeom prst="rect">
            <a:avLst/>
          </a:prstGeom>
          <a:noFill/>
        </p:spPr>
        <p:txBody>
          <a:bodyPr wrap="square" rtlCol="0">
            <a:spAutoFit/>
          </a:bodyPr>
          <a:lstStyle/>
          <a:p>
            <a:pPr algn="ctr"/>
            <a:r>
              <a:rPr lang="en-US" sz="6600" dirty="0"/>
              <a:t>Weight initialization for Deep Neural Networks</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dirty="0"/>
          </a:p>
        </p:txBody>
      </p:sp>
      <p:cxnSp>
        <p:nvCxnSpPr>
          <p:cNvPr id="10" name="Straight Connector 9"/>
          <p:cNvCxnSpPr/>
          <p:nvPr/>
        </p:nvCxnSpPr>
        <p:spPr>
          <a:xfrm>
            <a:off x="5015971"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8114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Single neuron example (Initialization)</a:t>
            </a:r>
          </a:p>
        </p:txBody>
      </p:sp>
      <mc:AlternateContent xmlns:mc="http://schemas.openxmlformats.org/markup-compatibility/2006" xmlns:a14="http://schemas.microsoft.com/office/drawing/2010/main">
        <mc:Choice Requires="a14">
          <p:sp>
            <p:nvSpPr>
              <p:cNvPr id="4" name="TextBox 3"/>
              <p:cNvSpPr txBox="1"/>
              <p:nvPr/>
            </p:nvSpPr>
            <p:spPr>
              <a:xfrm>
                <a:off x="816567" y="847504"/>
                <a:ext cx="69320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1</m:t>
                        </m:r>
                      </m:sub>
                    </m:sSub>
                  </m:oMath>
                </a14:m>
                <a:endParaRPr lang="en-US" sz="3200" dirty="0">
                  <a:latin typeface="Century Schoolbook" charset="0"/>
                  <a:ea typeface="Century Schoolbook" charset="0"/>
                  <a:cs typeface="Century Schoolbook"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16567" y="847504"/>
                <a:ext cx="693203"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07079" y="1432279"/>
                <a:ext cx="70269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2</m:t>
                        </m:r>
                      </m:sub>
                    </m:sSub>
                  </m:oMath>
                </a14:m>
                <a:endParaRPr lang="en-US" sz="32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07079" y="1432279"/>
                <a:ext cx="702693"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07078" y="2088886"/>
                <a:ext cx="70269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3</m:t>
                        </m:r>
                      </m:sub>
                    </m:sSub>
                  </m:oMath>
                </a14:m>
                <a:endParaRPr lang="en-US" sz="3200" dirty="0">
                  <a:latin typeface="Century Schoolbook" charset="0"/>
                  <a:ea typeface="Century Schoolbook" charset="0"/>
                  <a:cs typeface="Century Schoolbook"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07078" y="2088886"/>
                <a:ext cx="70269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07077" y="2745493"/>
                <a:ext cx="70269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 </a:t>
                </a:r>
                <a14:m>
                  <m:oMath xmlns:m="http://schemas.openxmlformats.org/officeDocument/2006/math">
                    <m:sSub>
                      <m:sSubPr>
                        <m:ctrlPr>
                          <a:rPr lang="en-US" sz="3200" b="0" i="1" dirty="0" smtClean="0">
                            <a:latin typeface="Cambria Math" panose="02040503050406030204" pitchFamily="18" charset="0"/>
                            <a:ea typeface="Century Schoolbook" charset="0"/>
                            <a:cs typeface="Century Schoolbook" charset="0"/>
                          </a:rPr>
                        </m:ctrlPr>
                      </m:sSubPr>
                      <m:e>
                        <m:r>
                          <a:rPr lang="en-US" sz="3200" b="0" i="1" dirty="0" smtClean="0">
                            <a:latin typeface="Cambria Math" charset="0"/>
                            <a:ea typeface="Century Schoolbook" charset="0"/>
                            <a:cs typeface="Century Schoolbook" charset="0"/>
                          </a:rPr>
                          <m:t>𝑥</m:t>
                        </m:r>
                      </m:e>
                      <m:sub>
                        <m:r>
                          <a:rPr lang="en-US" sz="3200" b="0" i="1" dirty="0" smtClean="0">
                            <a:latin typeface="Cambria Math" charset="0"/>
                            <a:ea typeface="Century Schoolbook" charset="0"/>
                            <a:cs typeface="Century Schoolbook" charset="0"/>
                          </a:rPr>
                          <m:t>4</m:t>
                        </m:r>
                      </m:sub>
                    </m:sSub>
                  </m:oMath>
                </a14:m>
                <a:endParaRPr lang="en-US" sz="3200" dirty="0">
                  <a:latin typeface="Century Schoolbook" charset="0"/>
                  <a:ea typeface="Century Schoolbook" charset="0"/>
                  <a:cs typeface="Century Schoolboo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07077" y="2745493"/>
                <a:ext cx="702693" cy="584775"/>
              </a:xfrm>
              <a:prstGeom prst="rect">
                <a:avLst/>
              </a:prstGeom>
              <a:blipFill>
                <a:blip r:embed="rId5"/>
                <a:stretch>
                  <a:fillRect/>
                </a:stretch>
              </a:blipFill>
            </p:spPr>
            <p:txBody>
              <a:bodyPr/>
              <a:lstStyle/>
              <a:p>
                <a:r>
                  <a:rPr lang="en-US">
                    <a:noFill/>
                  </a:rPr>
                  <a:t> </a:t>
                </a:r>
              </a:p>
            </p:txBody>
          </p:sp>
        </mc:Fallback>
      </mc:AlternateContent>
      <p:cxnSp>
        <p:nvCxnSpPr>
          <p:cNvPr id="8" name="Straight Arrow Connector 7"/>
          <p:cNvCxnSpPr>
            <a:stCxn id="7" idx="3"/>
            <a:endCxn id="9" idx="2"/>
          </p:cNvCxnSpPr>
          <p:nvPr/>
        </p:nvCxnSpPr>
        <p:spPr>
          <a:xfrm flipV="1">
            <a:off x="1509770" y="2222535"/>
            <a:ext cx="1214242" cy="81534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724012" y="1948215"/>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2" name="Straight Arrow Connector 11"/>
          <p:cNvCxnSpPr>
            <a:stCxn id="6" idx="3"/>
            <a:endCxn id="9" idx="2"/>
          </p:cNvCxnSpPr>
          <p:nvPr/>
        </p:nvCxnSpPr>
        <p:spPr>
          <a:xfrm flipV="1">
            <a:off x="1509771" y="2222535"/>
            <a:ext cx="1214241" cy="1587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a:endCxn id="9" idx="2"/>
          </p:cNvCxnSpPr>
          <p:nvPr/>
        </p:nvCxnSpPr>
        <p:spPr>
          <a:xfrm>
            <a:off x="1509772" y="1724667"/>
            <a:ext cx="1214240" cy="49786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9" idx="2"/>
          </p:cNvCxnSpPr>
          <p:nvPr/>
        </p:nvCxnSpPr>
        <p:spPr>
          <a:xfrm>
            <a:off x="1509770" y="1139892"/>
            <a:ext cx="1214242" cy="1082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6"/>
            <a:endCxn id="25" idx="1"/>
          </p:cNvCxnSpPr>
          <p:nvPr/>
        </p:nvCxnSpPr>
        <p:spPr>
          <a:xfrm>
            <a:off x="3272652" y="2222535"/>
            <a:ext cx="700381" cy="1375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3973033" y="1943897"/>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dirty="0" smtClean="0">
                              <a:latin typeface="Cambria Math" panose="02040503050406030204" pitchFamily="18" charset="0"/>
                            </a:rPr>
                          </m:ctrlPr>
                        </m:accPr>
                        <m:e>
                          <m:r>
                            <a:rPr lang="en-US" sz="3200" b="0" i="1" dirty="0" smtClean="0">
                              <a:latin typeface="Cambria Math" charset="0"/>
                            </a:rPr>
                            <m:t>𝑦</m:t>
                          </m:r>
                        </m:e>
                      </m:acc>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973033" y="1943897"/>
                <a:ext cx="513859"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280123" y="2709865"/>
                <a:ext cx="143641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r>
                        <a:rPr lang="en-US" sz="2400" b="0" i="1" smtClean="0">
                          <a:latin typeface="Cambria Math" charset="0"/>
                        </a:rPr>
                        <m:t>=</m:t>
                      </m:r>
                      <m:r>
                        <a:rPr lang="en-US" sz="2400" b="0" i="1" smtClean="0">
                          <a:latin typeface="Cambria Math" charset="0"/>
                        </a:rPr>
                        <m:t>𝑔</m:t>
                      </m:r>
                      <m:r>
                        <a:rPr lang="en-US" sz="2400" b="0" i="0" smtClean="0">
                          <a:latin typeface="Cambria Math" charset="0"/>
                        </a:rPr>
                        <m:t>(</m:t>
                      </m:r>
                      <m:r>
                        <a:rPr lang="en-US" sz="2400" b="0" i="1" smtClean="0">
                          <a:latin typeface="Cambria Math" charset="0"/>
                        </a:rPr>
                        <m:t>𝑧</m:t>
                      </m:r>
                      <m:r>
                        <a:rPr lang="en-US" sz="2400" b="0" i="0" smtClean="0">
                          <a:latin typeface="Cambria Math" charset="0"/>
                        </a:rPr>
                        <m:t>)</m:t>
                      </m:r>
                    </m:oMath>
                  </m:oMathPara>
                </a14:m>
                <a:endParaRPr lang="en-US" sz="24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280123" y="2709865"/>
                <a:ext cx="1436419" cy="461665"/>
              </a:xfrm>
              <a:prstGeom prst="rect">
                <a:avLst/>
              </a:prstGeom>
              <a:blipFill>
                <a:blip r:embed="rId7"/>
                <a:stretch>
                  <a:fillRect r="-847"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D1AAF9-183F-4076-8C9A-CFDC7C6DB701}"/>
                  </a:ext>
                </a:extLst>
              </p:cNvPr>
              <p:cNvSpPr txBox="1"/>
              <p:nvPr/>
            </p:nvSpPr>
            <p:spPr>
              <a:xfrm>
                <a:off x="816567" y="3552404"/>
                <a:ext cx="7016857" cy="2354747"/>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14:m>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𝑏</m:t>
                    </m:r>
                  </m:oMath>
                </a14:m>
                <a:endParaRPr lang="en-US" sz="2400" dirty="0"/>
              </a:p>
              <a:p>
                <a:r>
                  <a:rPr lang="en-US" sz="2400" dirty="0"/>
                  <a:t>large </a:t>
                </a:r>
                <a14:m>
                  <m:oMath xmlns:m="http://schemas.openxmlformats.org/officeDocument/2006/math">
                    <m:r>
                      <a:rPr lang="en-US" sz="2400" b="0" i="1" smtClean="0">
                        <a:latin typeface="Cambria Math" panose="02040503050406030204" pitchFamily="18" charset="0"/>
                      </a:rPr>
                      <m:t>𝑛</m:t>
                    </m:r>
                  </m:oMath>
                </a14:m>
                <a:r>
                  <a:rPr lang="en-US" sz="2400" dirty="0"/>
                  <a:t>                    smaller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oMath>
                </a14:m>
                <a:endParaRPr lang="en-US" sz="240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𝑉𝑎𝑟</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oMath>
                  </m:oMathPara>
                </a14:m>
                <a:endParaRPr lang="en-US" sz="2400" dirty="0"/>
              </a:p>
              <a:p>
                <a:pPr/>
                <a14:m>
                  <m:oMathPara xmlns:m="http://schemas.openxmlformats.org/officeDocument/2006/math">
                    <m:oMathParaPr>
                      <m:jc m:val="left"/>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𝑛𝑝</m:t>
                      </m:r>
                      <m:r>
                        <a:rPr lang="en-US" sz="2400" b="0" i="1" smtClean="0">
                          <a:latin typeface="Cambria Math" panose="02040503050406030204" pitchFamily="18" charset="0"/>
                        </a:rPr>
                        <m:t>.</m:t>
                      </m:r>
                      <m:r>
                        <a:rPr lang="en-US" sz="2400" b="0" i="1" smtClean="0">
                          <a:latin typeface="Cambria Math" panose="02040503050406030204" pitchFamily="18" charset="0"/>
                        </a:rPr>
                        <m:t>𝑟𝑎𝑛𝑑𝑜𝑚</m:t>
                      </m:r>
                      <m:r>
                        <a:rPr lang="en-US" sz="2400" b="0" i="1" smtClean="0">
                          <a:latin typeface="Cambria Math" panose="02040503050406030204" pitchFamily="18" charset="0"/>
                        </a:rPr>
                        <m:t>.</m:t>
                      </m:r>
                      <m:r>
                        <a:rPr lang="en-US" sz="2400" b="0" i="1" smtClean="0">
                          <a:latin typeface="Cambria Math" panose="02040503050406030204" pitchFamily="18" charset="0"/>
                        </a:rPr>
                        <m:t>𝑟𝑎𝑛𝑑</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shape</m:t>
                          </m:r>
                        </m:e>
                      </m:d>
                      <m:r>
                        <a:rPr lang="en-US" sz="2400" b="0" i="0" smtClean="0">
                          <a:latin typeface="Cambria Math" panose="02040503050406030204" pitchFamily="18" charset="0"/>
                        </a:rPr>
                        <m:t>∗</m:t>
                      </m:r>
                      <m:r>
                        <a:rPr lang="en-US" sz="2400" b="0" i="1" smtClean="0">
                          <a:latin typeface="Cambria Math" panose="02040503050406030204" pitchFamily="18" charset="0"/>
                        </a:rPr>
                        <m:t>𝑛𝑝</m:t>
                      </m:r>
                      <m:r>
                        <a:rPr lang="en-US" sz="2400" b="0" i="1" smtClean="0">
                          <a:latin typeface="Cambria Math" panose="02040503050406030204" pitchFamily="18" charset="0"/>
                        </a:rPr>
                        <m:t>.</m:t>
                      </m:r>
                      <m:r>
                        <a:rPr lang="en-US" sz="2400" b="0" i="1" smtClean="0">
                          <a:latin typeface="Cambria Math" panose="02040503050406030204" pitchFamily="18" charset="0"/>
                        </a:rPr>
                        <m:t>𝑠𝑞𝑟𝑡</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𝑙</m:t>
                                      </m:r>
                                      <m:r>
                                        <a:rPr lang="en-US" sz="2400" b="0" i="1" smtClean="0">
                                          <a:latin typeface="Cambria Math" panose="02040503050406030204" pitchFamily="18" charset="0"/>
                                        </a:rPr>
                                        <m:t>−1</m:t>
                                      </m:r>
                                    </m:e>
                                  </m:d>
                                </m:sup>
                              </m:sSup>
                            </m:den>
                          </m:f>
                        </m:e>
                      </m:d>
                    </m:oMath>
                  </m:oMathPara>
                </a14:m>
                <a:endParaRPr lang="en-US" sz="2400" dirty="0"/>
              </a:p>
            </p:txBody>
          </p:sp>
        </mc:Choice>
        <mc:Fallback xmlns="">
          <p:sp>
            <p:nvSpPr>
              <p:cNvPr id="10" name="TextBox 9">
                <a:extLst>
                  <a:ext uri="{FF2B5EF4-FFF2-40B4-BE49-F238E27FC236}">
                    <a16:creationId xmlns:a16="http://schemas.microsoft.com/office/drawing/2014/main" id="{A3D1AAF9-183F-4076-8C9A-CFDC7C6DB701}"/>
                  </a:ext>
                </a:extLst>
              </p:cNvPr>
              <p:cNvSpPr txBox="1">
                <a:spLocks noRot="1" noChangeAspect="1" noMove="1" noResize="1" noEditPoints="1" noAdjustHandles="1" noChangeArrowheads="1" noChangeShapeType="1" noTextEdit="1"/>
              </p:cNvSpPr>
              <p:nvPr/>
            </p:nvSpPr>
            <p:spPr>
              <a:xfrm>
                <a:off x="816567" y="3552404"/>
                <a:ext cx="7016857" cy="2354747"/>
              </a:xfrm>
              <a:prstGeom prst="rect">
                <a:avLst/>
              </a:prstGeom>
              <a:blipFill>
                <a:blip r:embed="rId8"/>
                <a:stretch>
                  <a:fillRect l="-13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DB3A5B2-0026-402F-A903-9A292E207E1C}"/>
              </a:ext>
            </a:extLst>
          </p:cNvPr>
          <p:cNvSpPr txBox="1"/>
          <p:nvPr/>
        </p:nvSpPr>
        <p:spPr>
          <a:xfrm>
            <a:off x="1786191" y="6052342"/>
            <a:ext cx="661400" cy="369332"/>
          </a:xfrm>
          <a:prstGeom prst="rect">
            <a:avLst/>
          </a:prstGeom>
          <a:noFill/>
        </p:spPr>
        <p:txBody>
          <a:bodyPr wrap="none" rtlCol="0">
            <a:spAutoFit/>
          </a:bodyPr>
          <a:lstStyle/>
          <a:p>
            <a:r>
              <a:rPr lang="en-US" dirty="0" err="1"/>
              <a:t>ReLU</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185423-DCAE-44C0-959F-B51D54C62000}"/>
                  </a:ext>
                </a:extLst>
              </p:cNvPr>
              <p:cNvSpPr txBox="1"/>
              <p:nvPr/>
            </p:nvSpPr>
            <p:spPr>
              <a:xfrm>
                <a:off x="4486892" y="6089019"/>
                <a:ext cx="1856149" cy="29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𝑔</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𝑅𝑒𝐿𝑈</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91185423-DCAE-44C0-959F-B51D54C62000}"/>
                  </a:ext>
                </a:extLst>
              </p:cNvPr>
              <p:cNvSpPr txBox="1">
                <a:spLocks noRot="1" noChangeAspect="1" noMove="1" noResize="1" noEditPoints="1" noAdjustHandles="1" noChangeArrowheads="1" noChangeShapeType="1" noTextEdit="1"/>
              </p:cNvSpPr>
              <p:nvPr/>
            </p:nvSpPr>
            <p:spPr>
              <a:xfrm>
                <a:off x="4486892" y="6089019"/>
                <a:ext cx="1856149" cy="295978"/>
              </a:xfrm>
              <a:prstGeom prst="rect">
                <a:avLst/>
              </a:prstGeom>
              <a:blipFill>
                <a:blip r:embed="rId9"/>
                <a:stretch>
                  <a:fillRect l="-2623" r="-3934" b="-35417"/>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CE3F79E-4FE1-41ED-B2D4-9B0964C707B9}"/>
              </a:ext>
            </a:extLst>
          </p:cNvPr>
          <p:cNvCxnSpPr>
            <a:cxnSpLocks/>
          </p:cNvCxnSpPr>
          <p:nvPr/>
        </p:nvCxnSpPr>
        <p:spPr>
          <a:xfrm>
            <a:off x="2280123" y="4354000"/>
            <a:ext cx="412244" cy="6566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55ED1AA-47EF-4B7B-8AD0-C82F21EC5DB6}"/>
                  </a:ext>
                </a:extLst>
              </p:cNvPr>
              <p:cNvSpPr txBox="1"/>
              <p:nvPr/>
            </p:nvSpPr>
            <p:spPr>
              <a:xfrm>
                <a:off x="2861596" y="4289182"/>
                <a:ext cx="435184" cy="786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𝑛</m:t>
                          </m:r>
                        </m:den>
                      </m:f>
                    </m:oMath>
                  </m:oMathPara>
                </a14:m>
                <a:endParaRPr lang="en-US" sz="2400" dirty="0"/>
              </a:p>
            </p:txBody>
          </p:sp>
        </mc:Choice>
        <mc:Fallback xmlns="">
          <p:sp>
            <p:nvSpPr>
              <p:cNvPr id="19" name="TextBox 18">
                <a:extLst>
                  <a:ext uri="{FF2B5EF4-FFF2-40B4-BE49-F238E27FC236}">
                    <a16:creationId xmlns:a16="http://schemas.microsoft.com/office/drawing/2014/main" id="{755ED1AA-47EF-4B7B-8AD0-C82F21EC5DB6}"/>
                  </a:ext>
                </a:extLst>
              </p:cNvPr>
              <p:cNvSpPr txBox="1">
                <a:spLocks noRot="1" noChangeAspect="1" noMove="1" noResize="1" noEditPoints="1" noAdjustHandles="1" noChangeArrowheads="1" noChangeShapeType="1" noTextEdit="1"/>
              </p:cNvSpPr>
              <p:nvPr/>
            </p:nvSpPr>
            <p:spPr>
              <a:xfrm>
                <a:off x="2861596" y="4289182"/>
                <a:ext cx="435184" cy="786241"/>
              </a:xfrm>
              <a:prstGeom prst="rect">
                <a:avLst/>
              </a:prstGeom>
              <a:blipFill>
                <a:blip r:embed="rId10"/>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43835BA2-3823-4B75-B035-F8F551FE7C7B}"/>
              </a:ext>
            </a:extLst>
          </p:cNvPr>
          <p:cNvCxnSpPr>
            <a:cxnSpLocks/>
          </p:cNvCxnSpPr>
          <p:nvPr/>
        </p:nvCxnSpPr>
        <p:spPr>
          <a:xfrm>
            <a:off x="1947196" y="4161023"/>
            <a:ext cx="914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142C3A-895B-4131-A381-E01F91C84EA6}"/>
              </a:ext>
            </a:extLst>
          </p:cNvPr>
          <p:cNvCxnSpPr>
            <a:cxnSpLocks/>
          </p:cNvCxnSpPr>
          <p:nvPr/>
        </p:nvCxnSpPr>
        <p:spPr>
          <a:xfrm>
            <a:off x="7833424" y="1037230"/>
            <a:ext cx="0" cy="53844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90959F-B251-41B0-8688-6482F856D09A}"/>
              </a:ext>
            </a:extLst>
          </p:cNvPr>
          <p:cNvCxnSpPr>
            <a:cxnSpLocks/>
          </p:cNvCxnSpPr>
          <p:nvPr/>
        </p:nvCxnSpPr>
        <p:spPr>
          <a:xfrm>
            <a:off x="5090615" y="3560848"/>
            <a:ext cx="350065" cy="437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F74F2B-A830-42F3-943C-3D387A23A78C}"/>
              </a:ext>
            </a:extLst>
          </p:cNvPr>
          <p:cNvCxnSpPr>
            <a:cxnSpLocks/>
          </p:cNvCxnSpPr>
          <p:nvPr/>
        </p:nvCxnSpPr>
        <p:spPr>
          <a:xfrm flipH="1">
            <a:off x="5050256" y="3552404"/>
            <a:ext cx="411708" cy="437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E3C4130-7305-4A6D-9441-F767604CB941}"/>
                  </a:ext>
                </a:extLst>
              </p:cNvPr>
              <p:cNvSpPr txBox="1"/>
              <p:nvPr/>
            </p:nvSpPr>
            <p:spPr>
              <a:xfrm>
                <a:off x="1967939" y="802148"/>
                <a:ext cx="504049" cy="3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𝑎</m:t>
                          </m:r>
                        </m:e>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p>
                    </m:oMath>
                  </m:oMathPara>
                </a14:m>
                <a:endParaRPr lang="en-US" sz="2400" dirty="0"/>
              </a:p>
            </p:txBody>
          </p:sp>
        </mc:Choice>
        <mc:Fallback xmlns="">
          <p:sp>
            <p:nvSpPr>
              <p:cNvPr id="37" name="TextBox 36">
                <a:extLst>
                  <a:ext uri="{FF2B5EF4-FFF2-40B4-BE49-F238E27FC236}">
                    <a16:creationId xmlns:a16="http://schemas.microsoft.com/office/drawing/2014/main" id="{9E3C4130-7305-4A6D-9441-F767604CB941}"/>
                  </a:ext>
                </a:extLst>
              </p:cNvPr>
              <p:cNvSpPr txBox="1">
                <a:spLocks noRot="1" noChangeAspect="1" noMove="1" noResize="1" noEditPoints="1" noAdjustHandles="1" noChangeArrowheads="1" noChangeShapeType="1" noTextEdit="1"/>
              </p:cNvSpPr>
              <p:nvPr/>
            </p:nvSpPr>
            <p:spPr>
              <a:xfrm>
                <a:off x="1967939" y="802148"/>
                <a:ext cx="504049" cy="385105"/>
              </a:xfrm>
              <a:prstGeom prst="rect">
                <a:avLst/>
              </a:prstGeom>
              <a:blipFill>
                <a:blip r:embed="rId11"/>
                <a:stretch>
                  <a:fillRect l="-8434" t="-4762" r="-10843"/>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6FE272CB-AF57-4C39-9A87-C7A64CCA8801}"/>
              </a:ext>
            </a:extLst>
          </p:cNvPr>
          <p:cNvCxnSpPr>
            <a:cxnSpLocks/>
          </p:cNvCxnSpPr>
          <p:nvPr/>
        </p:nvCxnSpPr>
        <p:spPr>
          <a:xfrm flipH="1">
            <a:off x="1284333" y="942367"/>
            <a:ext cx="581629" cy="102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732A0F3-92A2-4943-9908-3D6FDC3F6294}"/>
              </a:ext>
            </a:extLst>
          </p:cNvPr>
          <p:cNvCxnSpPr>
            <a:cxnSpLocks/>
          </p:cNvCxnSpPr>
          <p:nvPr/>
        </p:nvCxnSpPr>
        <p:spPr>
          <a:xfrm>
            <a:off x="346653" y="942367"/>
            <a:ext cx="5908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549C6E-3F28-45D7-9766-8605EAF7B8A0}"/>
              </a:ext>
            </a:extLst>
          </p:cNvPr>
          <p:cNvCxnSpPr>
            <a:cxnSpLocks/>
          </p:cNvCxnSpPr>
          <p:nvPr/>
        </p:nvCxnSpPr>
        <p:spPr>
          <a:xfrm>
            <a:off x="346653" y="942367"/>
            <a:ext cx="0" cy="39571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D05682-B01C-4A3E-8BF4-305608CCFE47}"/>
              </a:ext>
            </a:extLst>
          </p:cNvPr>
          <p:cNvCxnSpPr>
            <a:cxnSpLocks/>
          </p:cNvCxnSpPr>
          <p:nvPr/>
        </p:nvCxnSpPr>
        <p:spPr>
          <a:xfrm>
            <a:off x="343209" y="4899546"/>
            <a:ext cx="3879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7BE6382-66E0-4EB8-A994-8BE8FF18E43F}"/>
                  </a:ext>
                </a:extLst>
              </p:cNvPr>
              <p:cNvSpPr txBox="1"/>
              <p:nvPr/>
            </p:nvSpPr>
            <p:spPr>
              <a:xfrm>
                <a:off x="8462307" y="1239299"/>
                <a:ext cx="2516330" cy="2291525"/>
              </a:xfrm>
              <a:prstGeom prst="rect">
                <a:avLst/>
              </a:prstGeom>
              <a:noFill/>
            </p:spPr>
            <p:txBody>
              <a:bodyPr wrap="none" rtlCol="0">
                <a:spAutoFit/>
              </a:bodyPr>
              <a:lstStyle/>
              <a:p>
                <a:r>
                  <a:rPr lang="en-US" sz="2400" dirty="0"/>
                  <a:t>Other variants:</a:t>
                </a:r>
              </a:p>
              <a:p>
                <a:endParaRPr lang="en-US" sz="2400" dirty="0"/>
              </a:p>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a:rPr lang="en-US" sz="2400" b="0" i="1" smtClean="0">
                              <a:latin typeface="Cambria Math" panose="02040503050406030204" pitchFamily="18" charset="0"/>
                            </a:rPr>
                            <m:t>𝑡𝑎𝑛h</m:t>
                          </m:r>
                        </m:fName>
                        <m:e>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−1]</m:t>
                                      </m:r>
                                    </m:sup>
                                  </m:sSup>
                                </m:den>
                              </m:f>
                            </m:e>
                          </m:rad>
                        </m:e>
                      </m:func>
                    </m:oMath>
                  </m:oMathPara>
                </a14:m>
                <a:endParaRPr lang="en-US" sz="2400" i="1" dirty="0"/>
              </a:p>
              <a:p>
                <a:endParaRPr lang="en-US" sz="2400" i="1" dirty="0"/>
              </a:p>
            </p:txBody>
          </p:sp>
        </mc:Choice>
        <mc:Fallback xmlns="">
          <p:sp>
            <p:nvSpPr>
              <p:cNvPr id="52" name="TextBox 51">
                <a:extLst>
                  <a:ext uri="{FF2B5EF4-FFF2-40B4-BE49-F238E27FC236}">
                    <a16:creationId xmlns:a16="http://schemas.microsoft.com/office/drawing/2014/main" id="{C7BE6382-66E0-4EB8-A994-8BE8FF18E43F}"/>
                  </a:ext>
                </a:extLst>
              </p:cNvPr>
              <p:cNvSpPr txBox="1">
                <a:spLocks noRot="1" noChangeAspect="1" noMove="1" noResize="1" noEditPoints="1" noAdjustHandles="1" noChangeArrowheads="1" noChangeShapeType="1" noTextEdit="1"/>
              </p:cNvSpPr>
              <p:nvPr/>
            </p:nvSpPr>
            <p:spPr>
              <a:xfrm>
                <a:off x="8462307" y="1239299"/>
                <a:ext cx="2516330" cy="2291525"/>
              </a:xfrm>
              <a:prstGeom prst="rect">
                <a:avLst/>
              </a:prstGeom>
              <a:blipFill>
                <a:blip r:embed="rId12"/>
                <a:stretch>
                  <a:fillRect l="-3632"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053803" y="3990350"/>
                <a:ext cx="2793994" cy="1922193"/>
              </a:xfrm>
              <a:prstGeom prst="rect">
                <a:avLst/>
              </a:prstGeom>
            </p:spPr>
            <p:txBody>
              <a:bodyPr wrap="square">
                <a:spAutoFit/>
              </a:bodyPr>
              <a:lstStyle/>
              <a:p>
                <a:r>
                  <a:rPr lang="en-US" sz="2400" dirty="0"/>
                  <a:t>Xavier initialization</a:t>
                </a:r>
              </a:p>
              <a:p>
                <a:endParaRPr lang="en-US" sz="2400" dirty="0"/>
              </a:p>
              <a:p>
                <a:pPr/>
                <a14:m>
                  <m:oMathPara xmlns:m="http://schemas.openxmlformats.org/officeDocument/2006/math">
                    <m:oMathParaPr>
                      <m:jc m:val="centerGroup"/>
                    </m:oMathParaPr>
                    <m:oMath xmlns:m="http://schemas.openxmlformats.org/officeDocument/2006/math">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2</m:t>
                              </m:r>
                            </m:num>
                            <m:den>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−1]</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𝑛</m:t>
                                  </m:r>
                                </m:e>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p>
                            </m:den>
                          </m:f>
                        </m:e>
                      </m:rad>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8053803" y="3990350"/>
                <a:ext cx="2793994" cy="1922193"/>
              </a:xfrm>
              <a:prstGeom prst="rect">
                <a:avLst/>
              </a:prstGeom>
              <a:blipFill>
                <a:blip r:embed="rId13"/>
                <a:stretch>
                  <a:fillRect l="-3275" t="-2540"/>
                </a:stretch>
              </a:blipFill>
            </p:spPr>
            <p:txBody>
              <a:bodyPr/>
              <a:lstStyle/>
              <a:p>
                <a:r>
                  <a:rPr lang="en-US">
                    <a:noFill/>
                  </a:rPr>
                  <a:t> </a:t>
                </a:r>
              </a:p>
            </p:txBody>
          </p:sp>
        </mc:Fallback>
      </mc:AlternateContent>
    </p:spTree>
    <p:extLst>
      <p:ext uri="{BB962C8B-B14F-4D97-AF65-F5344CB8AC3E}">
        <p14:creationId xmlns:p14="http://schemas.microsoft.com/office/powerpoint/2010/main" val="46919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P spid="5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58356" y="3721118"/>
            <a:ext cx="7223555" cy="1107996"/>
          </a:xfrm>
          <a:prstGeom prst="rect">
            <a:avLst/>
          </a:prstGeom>
          <a:noFill/>
        </p:spPr>
        <p:txBody>
          <a:bodyPr wrap="square" rtlCol="0">
            <a:spAutoFit/>
          </a:bodyPr>
          <a:lstStyle/>
          <a:p>
            <a:pPr algn="ctr"/>
            <a:r>
              <a:rPr lang="en-US" sz="6600" dirty="0"/>
              <a:t>Gradient Checking</a:t>
            </a:r>
          </a:p>
        </p:txBody>
      </p:sp>
      <p:sp>
        <p:nvSpPr>
          <p:cNvPr id="7" name="TextBox 6"/>
          <p:cNvSpPr txBox="1"/>
          <p:nvPr/>
        </p:nvSpPr>
        <p:spPr>
          <a:xfrm>
            <a:off x="1092530" y="1187097"/>
            <a:ext cx="2980706" cy="3088019"/>
          </a:xfrm>
          <a:prstGeom prst="rect">
            <a:avLst/>
          </a:prstGeom>
          <a:noFill/>
        </p:spPr>
        <p:txBody>
          <a:bodyPr wrap="square" rtlCol="0">
            <a:spAutoFit/>
          </a:bodyPr>
          <a:lstStyle/>
          <a:p>
            <a:endParaRPr lang="en-US"/>
          </a:p>
        </p:txBody>
      </p:sp>
      <p:cxnSp>
        <p:nvCxnSpPr>
          <p:cNvPr id="10" name="Straight Connector 9"/>
          <p:cNvCxnSpPr/>
          <p:nvPr/>
        </p:nvCxnSpPr>
        <p:spPr>
          <a:xfrm>
            <a:off x="5015971" y="3410417"/>
            <a:ext cx="6908326" cy="17737"/>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4028865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9" y="-173306"/>
            <a:ext cx="10515600" cy="1325563"/>
          </a:xfrm>
        </p:spPr>
        <p:txBody>
          <a:bodyPr/>
          <a:lstStyle/>
          <a:p>
            <a:r>
              <a:rPr lang="en-US" dirty="0"/>
              <a:t>Forward and backward propagation</a:t>
            </a:r>
          </a:p>
        </p:txBody>
      </p:sp>
      <p:grpSp>
        <p:nvGrpSpPr>
          <p:cNvPr id="28" name="Group 27"/>
          <p:cNvGrpSpPr/>
          <p:nvPr/>
        </p:nvGrpSpPr>
        <p:grpSpPr>
          <a:xfrm>
            <a:off x="992429" y="870125"/>
            <a:ext cx="2823756" cy="2297303"/>
            <a:chOff x="209376" y="1086274"/>
            <a:chExt cx="3272788" cy="2777728"/>
          </a:xfrm>
        </p:grpSpPr>
        <p:grpSp>
          <p:nvGrpSpPr>
            <p:cNvPr id="11" name="Group 10"/>
            <p:cNvGrpSpPr/>
            <p:nvPr/>
          </p:nvGrpSpPr>
          <p:grpSpPr>
            <a:xfrm>
              <a:off x="321923" y="1175898"/>
              <a:ext cx="2620973" cy="2519690"/>
              <a:chOff x="924674" y="1695236"/>
              <a:chExt cx="2243052" cy="2197303"/>
            </a:xfrm>
          </p:grpSpPr>
          <mc:AlternateContent xmlns:mc="http://schemas.openxmlformats.org/markup-compatibility/2006" xmlns:a14="http://schemas.microsoft.com/office/drawing/2010/main">
            <mc:Choice Requires="a14">
              <p:sp>
                <p:nvSpPr>
                  <p:cNvPr id="4" name="TextBox 3"/>
                  <p:cNvSpPr txBox="1"/>
                  <p:nvPr/>
                </p:nvSpPr>
                <p:spPr>
                  <a:xfrm>
                    <a:off x="924674" y="1695236"/>
                    <a:ext cx="2034144"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𝑋</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24674" y="1695236"/>
                    <a:ext cx="2034144" cy="360435"/>
                  </a:xfrm>
                  <a:prstGeom prst="rect">
                    <a:avLst/>
                  </a:prstGeom>
                  <a:blipFill rotWithShape="0">
                    <a:blip r:embed="rId2"/>
                    <a:stretch>
                      <a:fillRect r="-11905"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24674" y="2083434"/>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24674" y="2083434"/>
                    <a:ext cx="1737383" cy="367537"/>
                  </a:xfrm>
                  <a:prstGeom prst="rect">
                    <a:avLst/>
                  </a:prstGeom>
                  <a:blipFill rotWithShape="0">
                    <a:blip r:embed="rId3"/>
                    <a:stretch>
                      <a:fillRect r="-13589" b="-38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24674" y="2478813"/>
                    <a:ext cx="2243052"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[2]</m:t>
                              </m:r>
                            </m:sup>
                          </m:sSup>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[2]</m:t>
                              </m:r>
                            </m:sup>
                          </m:sSup>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24674" y="2478813"/>
                    <a:ext cx="2243052" cy="360435"/>
                  </a:xfrm>
                  <a:prstGeom prst="rect">
                    <a:avLst/>
                  </a:prstGeom>
                  <a:blipFill rotWithShape="0">
                    <a:blip r:embed="rId4"/>
                    <a:stretch>
                      <a:fillRect r="-12432"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24674" y="2867011"/>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1" smtClean="0">
                              <a:latin typeface="Cambria Math" charset="0"/>
                            </a:rPr>
                            <m:t>)</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24674" y="2867011"/>
                    <a:ext cx="1737383" cy="367537"/>
                  </a:xfrm>
                  <a:prstGeom prst="rect">
                    <a:avLst/>
                  </a:prstGeom>
                  <a:blipFill rotWithShape="0">
                    <a:blip r:embed="rId5"/>
                    <a:stretch>
                      <a:fillRect r="-13589" b="-37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26598" y="3503530"/>
                    <a:ext cx="2173526" cy="38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e>
                          </m:d>
                          <m:r>
                            <a:rPr lang="en-US" sz="2000" b="0" i="1" smtClean="0">
                              <a:latin typeface="Cambria Math" charset="0"/>
                            </a:rPr>
                            <m:t>=</m:t>
                          </m:r>
                          <m:acc>
                            <m:accPr>
                              <m:chr m:val="̂"/>
                              <m:ctrlPr>
                                <a:rPr lang="en-US" sz="2000" b="0" i="1" smtClean="0">
                                  <a:latin typeface="Cambria Math" panose="02040503050406030204" pitchFamily="18" charset="0"/>
                                </a:rPr>
                              </m:ctrlPr>
                            </m:accPr>
                            <m:e>
                              <m:r>
                                <a:rPr lang="en-US" sz="2000" b="0" i="1" smtClean="0">
                                  <a:latin typeface="Cambria Math" charset="0"/>
                                </a:rPr>
                                <m:t>𝑌</m:t>
                              </m:r>
                            </m:e>
                          </m:acc>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926598" y="3503530"/>
                    <a:ext cx="2173526" cy="389009"/>
                  </a:xfrm>
                  <a:prstGeom prst="rect">
                    <a:avLst/>
                  </a:prstGeom>
                  <a:blipFill rotWithShape="0">
                    <a:blip r:embed="rId6"/>
                    <a:stretch>
                      <a:fillRect r="-24791" b="-25000"/>
                    </a:stretch>
                  </a:blipFill>
                </p:spPr>
                <p:txBody>
                  <a:bodyPr/>
                  <a:lstStyle/>
                  <a:p>
                    <a:r>
                      <a:rPr lang="en-US">
                        <a:noFill/>
                      </a:rPr>
                      <a:t> </a:t>
                    </a:r>
                  </a:p>
                </p:txBody>
              </p:sp>
            </mc:Fallback>
          </mc:AlternateContent>
          <p:sp>
            <p:nvSpPr>
              <p:cNvPr id="9" name="TextBox 8"/>
              <p:cNvSpPr txBox="1"/>
              <p:nvPr/>
            </p:nvSpPr>
            <p:spPr>
              <a:xfrm rot="16200000">
                <a:off x="1235280" y="3259785"/>
                <a:ext cx="411964" cy="342418"/>
              </a:xfrm>
              <a:prstGeom prst="rect">
                <a:avLst/>
              </a:prstGeom>
              <a:noFill/>
            </p:spPr>
            <p:txBody>
              <a:bodyPr wrap="square" rtlCol="0">
                <a:spAutoFit/>
              </a:bodyPr>
              <a:lstStyle/>
              <a:p>
                <a:r>
                  <a:rPr lang="mr-IN" sz="2000"/>
                  <a:t>…</a:t>
                </a:r>
                <a:endParaRPr lang="en-US" sz="2000" dirty="0"/>
              </a:p>
            </p:txBody>
          </p:sp>
        </p:grpSp>
        <p:sp>
          <p:nvSpPr>
            <p:cNvPr id="10" name="Rectangle 9"/>
            <p:cNvSpPr/>
            <p:nvPr/>
          </p:nvSpPr>
          <p:spPr>
            <a:xfrm>
              <a:off x="209376" y="1086274"/>
              <a:ext cx="3272788" cy="27777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2" name="TextBox 11"/>
          <p:cNvSpPr txBox="1"/>
          <p:nvPr/>
        </p:nvSpPr>
        <p:spPr>
          <a:xfrm>
            <a:off x="306481" y="-796447"/>
            <a:ext cx="5713262" cy="461665"/>
          </a:xfrm>
          <a:prstGeom prst="rect">
            <a:avLst/>
          </a:prstGeom>
          <a:noFill/>
        </p:spPr>
        <p:txBody>
          <a:bodyPr wrap="square" rtlCol="0">
            <a:spAutoFit/>
          </a:bodyPr>
          <a:lstStyle/>
          <a:p>
            <a:r>
              <a:rPr lang="en-US" sz="1200" dirty="0"/>
              <a:t>For example the first activation functions could be ReLU and the last one </a:t>
            </a:r>
          </a:p>
          <a:p>
            <a:r>
              <a:rPr lang="en-US" sz="1200" dirty="0"/>
              <a:t>Could be sigmoid</a:t>
            </a:r>
          </a:p>
        </p:txBody>
      </p:sp>
      <p:sp>
        <p:nvSpPr>
          <p:cNvPr id="45" name="TextBox 44"/>
          <p:cNvSpPr txBox="1"/>
          <p:nvPr/>
        </p:nvSpPr>
        <p:spPr>
          <a:xfrm>
            <a:off x="68179" y="6990783"/>
            <a:ext cx="4836965" cy="369332"/>
          </a:xfrm>
          <a:prstGeom prst="rect">
            <a:avLst/>
          </a:prstGeom>
          <a:noFill/>
        </p:spPr>
        <p:txBody>
          <a:bodyPr wrap="none" rtlCol="0">
            <a:spAutoFit/>
          </a:bodyPr>
          <a:lstStyle/>
          <a:p>
            <a:r>
              <a:rPr lang="en-US" dirty="0"/>
              <a:t>Align left/vertical will mess up </a:t>
            </a:r>
            <a:r>
              <a:rPr lang="en-US"/>
              <a:t>the equations </a:t>
            </a:r>
            <a:r>
              <a:rPr lang="en-US" dirty="0"/>
              <a:t>here</a:t>
            </a:r>
          </a:p>
        </p:txBody>
      </p:sp>
      <p:grpSp>
        <p:nvGrpSpPr>
          <p:cNvPr id="48" name="Group 47"/>
          <p:cNvGrpSpPr/>
          <p:nvPr/>
        </p:nvGrpSpPr>
        <p:grpSpPr>
          <a:xfrm>
            <a:off x="4698895" y="870125"/>
            <a:ext cx="6372424" cy="3690583"/>
            <a:chOff x="5637606" y="1135367"/>
            <a:chExt cx="6372424" cy="3690583"/>
          </a:xfrm>
        </p:grpSpPr>
        <p:grpSp>
          <p:nvGrpSpPr>
            <p:cNvPr id="44" name="Group 43"/>
            <p:cNvGrpSpPr/>
            <p:nvPr/>
          </p:nvGrpSpPr>
          <p:grpSpPr>
            <a:xfrm>
              <a:off x="5737689" y="1219475"/>
              <a:ext cx="6172257" cy="3606475"/>
              <a:chOff x="142139" y="3490403"/>
              <a:chExt cx="6092911" cy="3395962"/>
            </a:xfrm>
          </p:grpSpPr>
          <p:sp>
            <p:nvSpPr>
              <p:cNvPr id="23" name="TextBox 22"/>
              <p:cNvSpPr txBox="1"/>
              <p:nvPr/>
            </p:nvSpPr>
            <p:spPr>
              <a:xfrm rot="16200000" flipH="1">
                <a:off x="1484047" y="5195607"/>
                <a:ext cx="157290" cy="461665"/>
              </a:xfrm>
              <a:prstGeom prst="rect">
                <a:avLst/>
              </a:prstGeom>
              <a:noFill/>
            </p:spPr>
            <p:txBody>
              <a:bodyPr wrap="square" rtlCol="0">
                <a:spAutoFit/>
              </a:bodyPr>
              <a:lstStyle/>
              <a:p>
                <a:r>
                  <a:rPr lang="mr-IN" sz="2400" dirty="0"/>
                  <a:t>…</a:t>
                </a:r>
                <a:endParaRPr lang="en-US" sz="2400" dirty="0"/>
              </a:p>
            </p:txBody>
          </p:sp>
          <mc:AlternateContent xmlns:mc="http://schemas.openxmlformats.org/markup-compatibility/2006" xmlns:a14="http://schemas.microsoft.com/office/drawing/2010/main">
            <mc:Choice Requires="a14">
              <p:sp>
                <p:nvSpPr>
                  <p:cNvPr id="14" name="TextBox 13"/>
                  <p:cNvSpPr txBox="1"/>
                  <p:nvPr/>
                </p:nvSpPr>
                <p:spPr>
                  <a:xfrm>
                    <a:off x="182779" y="3490403"/>
                    <a:ext cx="1946433" cy="4133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r>
                            <a:rPr lang="en-US" sz="2000" b="0" i="1" smtClean="0">
                              <a:latin typeface="Cambria Math" charset="0"/>
                            </a:rPr>
                            <m:t>𝑌</m:t>
                          </m:r>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82779" y="3490403"/>
                    <a:ext cx="1946433" cy="413318"/>
                  </a:xfrm>
                  <a:prstGeom prst="rect">
                    <a:avLst/>
                  </a:prstGeom>
                  <a:blipFill rotWithShape="0">
                    <a:blip r:embed="rId8"/>
                    <a:stretch>
                      <a:fillRect l="-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42139" y="3753701"/>
                    <a:ext cx="2588564"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42139" y="3753701"/>
                    <a:ext cx="2588564" cy="67056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82779" y="4281093"/>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82779" y="4281093"/>
                    <a:ext cx="6052271" cy="670568"/>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82779" y="4801641"/>
                    <a:ext cx="3997302"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82779" y="4801641"/>
                    <a:ext cx="3997302" cy="460767"/>
                  </a:xfrm>
                  <a:prstGeom prst="rect">
                    <a:avLst/>
                  </a:prstGeom>
                  <a:blipFill rotWithShape="0">
                    <a:blip r:embed="rId11"/>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52298" y="5680501"/>
                    <a:ext cx="2588565" cy="67056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1</m:t>
                                      </m:r>
                                    </m:e>
                                  </m:d>
                                </m:e>
                                <m:sup>
                                  <m:r>
                                    <a:rPr lang="en-US" sz="2000" b="0" i="1" smtClean="0">
                                      <a:latin typeface="Cambria Math" charset="0"/>
                                    </a:rPr>
                                    <m:t>𝑇</m:t>
                                  </m:r>
                                </m:sup>
                              </m:sSup>
                            </m:sup>
                          </m:sSup>
                        </m:oMath>
                      </m:oMathPara>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152298" y="5680501"/>
                    <a:ext cx="2588565" cy="67056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82779" y="6215797"/>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82779" y="6215797"/>
                    <a:ext cx="6052271" cy="67056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82779" y="5355006"/>
                    <a:ext cx="3513976"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82779" y="5355006"/>
                    <a:ext cx="3513976" cy="460767"/>
                  </a:xfrm>
                  <a:prstGeom prst="rect">
                    <a:avLst/>
                  </a:prstGeom>
                  <a:blipFill rotWithShape="0">
                    <a:blip r:embed="rId14"/>
                    <a:stretch>
                      <a:fillRect l="-171" b="-6250"/>
                    </a:stretch>
                  </a:blipFill>
                </p:spPr>
                <p:txBody>
                  <a:bodyPr/>
                  <a:lstStyle/>
                  <a:p>
                    <a:r>
                      <a:rPr lang="en-US">
                        <a:noFill/>
                      </a:rPr>
                      <a:t> </a:t>
                    </a:r>
                  </a:p>
                </p:txBody>
              </p:sp>
            </mc:Fallback>
          </mc:AlternateContent>
        </p:grpSp>
        <p:sp>
          <p:nvSpPr>
            <p:cNvPr id="47" name="Rectangle 46"/>
            <p:cNvSpPr/>
            <p:nvPr/>
          </p:nvSpPr>
          <p:spPr>
            <a:xfrm>
              <a:off x="5637606" y="1135367"/>
              <a:ext cx="6372424" cy="36905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242424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1"/>
          <p:cNvSpPr txBox="1">
            <a:spLocks noChangeArrowheads="1"/>
          </p:cNvSpPr>
          <p:nvPr/>
        </p:nvSpPr>
        <p:spPr bwMode="auto">
          <a:xfrm>
            <a:off x="508000" y="381001"/>
            <a:ext cx="975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b="1"/>
              <a:t>Numerical estimation of gradients</a:t>
            </a:r>
          </a:p>
        </p:txBody>
      </p:sp>
      <p:grpSp>
        <p:nvGrpSpPr>
          <p:cNvPr id="36867" name="Group 11"/>
          <p:cNvGrpSpPr>
            <a:grpSpLocks/>
          </p:cNvGrpSpPr>
          <p:nvPr/>
        </p:nvGrpSpPr>
        <p:grpSpPr bwMode="auto">
          <a:xfrm>
            <a:off x="2743200" y="944033"/>
            <a:ext cx="6248400" cy="2279651"/>
            <a:chOff x="1562100" y="707284"/>
            <a:chExt cx="5733288" cy="2093066"/>
          </a:xfrm>
        </p:grpSpPr>
        <p:cxnSp>
          <p:nvCxnSpPr>
            <p:cNvPr id="3" name="Straight Arrow Connector 2">
              <a:extLst>
                <a:ext uri="{FF2B5EF4-FFF2-40B4-BE49-F238E27FC236}">
                  <a16:creationId xmlns:a16="http://schemas.microsoft.com/office/drawing/2014/main" id="{DE0A3592-8F5B-4040-A667-C78A92D4A059}"/>
                </a:ext>
              </a:extLst>
            </p:cNvPr>
            <p:cNvCxnSpPr/>
            <p:nvPr/>
          </p:nvCxnSpPr>
          <p:spPr>
            <a:xfrm flipV="1">
              <a:off x="1709705" y="829720"/>
              <a:ext cx="0" cy="197063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83C01AF-8E6A-4DD4-9914-330F3897A00A}"/>
                </a:ext>
              </a:extLst>
            </p:cNvPr>
            <p:cNvCxnSpPr/>
            <p:nvPr/>
          </p:nvCxnSpPr>
          <p:spPr>
            <a:xfrm>
              <a:off x="1562100" y="2648763"/>
              <a:ext cx="544779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F4CEE009-344E-49AE-AB0C-7D7C0E965B16}"/>
                </a:ext>
              </a:extLst>
            </p:cNvPr>
            <p:cNvSpPr/>
            <p:nvPr/>
          </p:nvSpPr>
          <p:spPr>
            <a:xfrm>
              <a:off x="1981609" y="847210"/>
              <a:ext cx="4602945" cy="1496435"/>
            </a:xfrm>
            <a:custGeom>
              <a:avLst/>
              <a:gdLst>
                <a:gd name="connsiteX0" fmla="*/ 0 w 4603897"/>
                <a:gd name="connsiteY0" fmla="*/ 116958 h 1094566"/>
                <a:gd name="connsiteX1" fmla="*/ 1222744 w 4603897"/>
                <a:gd name="connsiteY1" fmla="*/ 903768 h 1094566"/>
                <a:gd name="connsiteX2" fmla="*/ 2902688 w 4603897"/>
                <a:gd name="connsiteY2" fmla="*/ 1052624 h 1094566"/>
                <a:gd name="connsiteX3" fmla="*/ 3944679 w 4603897"/>
                <a:gd name="connsiteY3" fmla="*/ 297712 h 1094566"/>
                <a:gd name="connsiteX4" fmla="*/ 4603897 w 4603897"/>
                <a:gd name="connsiteY4" fmla="*/ 0 h 10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897" h="1094566">
                  <a:moveTo>
                    <a:pt x="0" y="116958"/>
                  </a:moveTo>
                  <a:cubicBezTo>
                    <a:pt x="369481" y="432391"/>
                    <a:pt x="738963" y="747824"/>
                    <a:pt x="1222744" y="903768"/>
                  </a:cubicBezTo>
                  <a:cubicBezTo>
                    <a:pt x="1706525" y="1059712"/>
                    <a:pt x="2449032" y="1153633"/>
                    <a:pt x="2902688" y="1052624"/>
                  </a:cubicBezTo>
                  <a:cubicBezTo>
                    <a:pt x="3356344" y="951615"/>
                    <a:pt x="3661144" y="473149"/>
                    <a:pt x="3944679" y="297712"/>
                  </a:cubicBezTo>
                  <a:cubicBezTo>
                    <a:pt x="4228214" y="122275"/>
                    <a:pt x="4416055" y="61137"/>
                    <a:pt x="46038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75809" name="Picture 9"/>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6725412" y="707284"/>
              <a:ext cx="569976" cy="28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Straight Connector 5">
            <a:extLst>
              <a:ext uri="{FF2B5EF4-FFF2-40B4-BE49-F238E27FC236}">
                <a16:creationId xmlns:a16="http://schemas.microsoft.com/office/drawing/2014/main" id="{B4C24E97-1481-4D8E-9803-A85229F2DC10}"/>
              </a:ext>
            </a:extLst>
          </p:cNvPr>
          <p:cNvCxnSpPr/>
          <p:nvPr/>
        </p:nvCxnSpPr>
        <p:spPr>
          <a:xfrm>
            <a:off x="6908800" y="2256367"/>
            <a:ext cx="11176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9D44D25-8AFA-4022-9A0C-C5D411F18581}"/>
              </a:ext>
            </a:extLst>
          </p:cNvPr>
          <p:cNvCxnSpPr/>
          <p:nvPr/>
        </p:nvCxnSpPr>
        <p:spPr>
          <a:xfrm flipV="1">
            <a:off x="8026400" y="1193801"/>
            <a:ext cx="0" cy="106256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EB9BB01E-8CAD-4DA2-B8CD-CA8B7F99C811}"/>
              </a:ext>
            </a:extLst>
          </p:cNvPr>
          <p:cNvCxnSpPr/>
          <p:nvPr/>
        </p:nvCxnSpPr>
        <p:spPr>
          <a:xfrm flipH="1">
            <a:off x="6908800" y="1193801"/>
            <a:ext cx="1117600" cy="106256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74DA8A25-40DB-4924-9B15-A0150A1FE8FC}"/>
              </a:ext>
            </a:extLst>
          </p:cNvPr>
          <p:cNvSpPr/>
          <p:nvPr/>
        </p:nvSpPr>
        <p:spPr>
          <a:xfrm>
            <a:off x="6908800" y="2218267"/>
            <a:ext cx="61384" cy="61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 name="Oval 18">
            <a:extLst>
              <a:ext uri="{FF2B5EF4-FFF2-40B4-BE49-F238E27FC236}">
                <a16:creationId xmlns:a16="http://schemas.microsoft.com/office/drawing/2014/main" id="{3040CCC8-267D-4689-B631-1550ABA7A8FB}"/>
              </a:ext>
            </a:extLst>
          </p:cNvPr>
          <p:cNvSpPr/>
          <p:nvPr/>
        </p:nvSpPr>
        <p:spPr>
          <a:xfrm>
            <a:off x="7996767" y="1164167"/>
            <a:ext cx="59267" cy="5926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 name="TextBox 15">
            <a:extLst>
              <a:ext uri="{FF2B5EF4-FFF2-40B4-BE49-F238E27FC236}">
                <a16:creationId xmlns:a16="http://schemas.microsoft.com/office/drawing/2014/main" id="{6109A813-56FD-4A3C-9FDD-61A994AF80E5}"/>
              </a:ext>
            </a:extLst>
          </p:cNvPr>
          <p:cNvSpPr txBox="1">
            <a:spLocks noRot="1" noChangeAspect="1" noMove="1" noResize="1" noEditPoints="1" noAdjustHandles="1" noChangeArrowheads="1" noChangeShapeType="1" noTextEdit="1"/>
          </p:cNvSpPr>
          <p:nvPr/>
        </p:nvSpPr>
        <p:spPr>
          <a:xfrm>
            <a:off x="5708621" y="1822815"/>
            <a:ext cx="1051228" cy="328295"/>
          </a:xfrm>
          <a:prstGeom prst="rect">
            <a:avLst/>
          </a:prstGeom>
          <a:blipFill>
            <a:blip r:embed="rId4"/>
            <a:stretch>
              <a:fillRect l="-8462" b="-29268"/>
            </a:stretch>
          </a:blipFill>
        </p:spPr>
        <p:txBody>
          <a:bodyPr/>
          <a:lstStyle/>
          <a:p>
            <a:pPr>
              <a:defRPr/>
            </a:pPr>
            <a:r>
              <a:rPr lang="en-US" sz="2400">
                <a:noFill/>
              </a:rPr>
              <a:t> </a:t>
            </a:r>
          </a:p>
        </p:txBody>
      </p:sp>
      <p:sp>
        <p:nvSpPr>
          <p:cNvPr id="17" name="Rectangle 16">
            <a:extLst>
              <a:ext uri="{FF2B5EF4-FFF2-40B4-BE49-F238E27FC236}">
                <a16:creationId xmlns:a16="http://schemas.microsoft.com/office/drawing/2014/main" id="{C6924247-E506-487B-BE14-99A2D21A057A}"/>
              </a:ext>
            </a:extLst>
          </p:cNvPr>
          <p:cNvSpPr>
            <a:spLocks noRot="1" noChangeAspect="1" noMove="1" noResize="1" noEditPoints="1" noAdjustHandles="1" noChangeArrowheads="1" noChangeShapeType="1" noTextEdit="1"/>
          </p:cNvSpPr>
          <p:nvPr/>
        </p:nvSpPr>
        <p:spPr>
          <a:xfrm>
            <a:off x="6752020" y="731835"/>
            <a:ext cx="1297449" cy="451405"/>
          </a:xfrm>
          <a:prstGeom prst="rect">
            <a:avLst/>
          </a:prstGeom>
          <a:blipFill>
            <a:blip r:embed="rId5"/>
            <a:stretch>
              <a:fillRect b="-8929"/>
            </a:stretch>
          </a:blipFill>
        </p:spPr>
        <p:txBody>
          <a:bodyPr/>
          <a:lstStyle/>
          <a:p>
            <a:pPr>
              <a:defRPr/>
            </a:pPr>
            <a:r>
              <a:rPr lang="en-US" sz="2400">
                <a:noFill/>
              </a:rPr>
              <a:t> </a:t>
            </a:r>
          </a:p>
        </p:txBody>
      </p:sp>
      <p:sp>
        <p:nvSpPr>
          <p:cNvPr id="18" name="Rectangle 17">
            <a:extLst>
              <a:ext uri="{FF2B5EF4-FFF2-40B4-BE49-F238E27FC236}">
                <a16:creationId xmlns:a16="http://schemas.microsoft.com/office/drawing/2014/main" id="{4E6254C6-7D5E-4406-B517-B09137C61B3C}"/>
              </a:ext>
            </a:extLst>
          </p:cNvPr>
          <p:cNvSpPr>
            <a:spLocks noRot="1" noChangeAspect="1" noMove="1" noResize="1" noEditPoints="1" noAdjustHandles="1" noChangeArrowheads="1" noChangeShapeType="1" noTextEdit="1"/>
          </p:cNvSpPr>
          <p:nvPr/>
        </p:nvSpPr>
        <p:spPr>
          <a:xfrm>
            <a:off x="8229601" y="1474511"/>
            <a:ext cx="2612511" cy="451405"/>
          </a:xfrm>
          <a:prstGeom prst="rect">
            <a:avLst/>
          </a:prstGeom>
          <a:blipFill>
            <a:blip r:embed="rId6"/>
            <a:stretch>
              <a:fillRect b="-8929"/>
            </a:stretch>
          </a:blipFill>
        </p:spPr>
        <p:txBody>
          <a:bodyPr/>
          <a:lstStyle/>
          <a:p>
            <a:pPr>
              <a:defRPr/>
            </a:pPr>
            <a:r>
              <a:rPr lang="en-US" sz="2400">
                <a:noFill/>
              </a:rPr>
              <a:t> </a:t>
            </a:r>
          </a:p>
        </p:txBody>
      </p:sp>
      <p:sp>
        <p:nvSpPr>
          <p:cNvPr id="20" name="Rectangle 19">
            <a:extLst>
              <a:ext uri="{FF2B5EF4-FFF2-40B4-BE49-F238E27FC236}">
                <a16:creationId xmlns:a16="http://schemas.microsoft.com/office/drawing/2014/main" id="{9ACF93CE-6845-4CCB-86F2-0AEB24B174B3}"/>
              </a:ext>
            </a:extLst>
          </p:cNvPr>
          <p:cNvSpPr>
            <a:spLocks noRot="1" noChangeAspect="1" noMove="1" noResize="1" noEditPoints="1" noAdjustHandles="1" noChangeArrowheads="1" noChangeShapeType="1" noTextEdit="1"/>
          </p:cNvSpPr>
          <p:nvPr/>
        </p:nvSpPr>
        <p:spPr>
          <a:xfrm>
            <a:off x="7201984" y="2353854"/>
            <a:ext cx="592641" cy="451405"/>
          </a:xfrm>
          <a:prstGeom prst="rect">
            <a:avLst/>
          </a:prstGeom>
          <a:blipFill>
            <a:blip r:embed="rId7"/>
            <a:stretch>
              <a:fillRect/>
            </a:stretch>
          </a:blipFill>
        </p:spPr>
        <p:txBody>
          <a:bodyPr/>
          <a:lstStyle/>
          <a:p>
            <a:pPr>
              <a:defRPr/>
            </a:pPr>
            <a:r>
              <a:rPr lang="en-US" sz="2400">
                <a:noFill/>
              </a:rPr>
              <a:t> </a:t>
            </a:r>
          </a:p>
        </p:txBody>
      </p:sp>
      <p:sp>
        <p:nvSpPr>
          <p:cNvPr id="75790" name="TextBox 20"/>
          <p:cNvSpPr txBox="1">
            <a:spLocks noChangeArrowheads="1"/>
          </p:cNvSpPr>
          <p:nvPr/>
        </p:nvSpPr>
        <p:spPr bwMode="auto">
          <a:xfrm>
            <a:off x="5492751" y="2859617"/>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ru-RU" altLang="ru-RU" sz="2400"/>
          </a:p>
        </p:txBody>
      </p:sp>
      <p:sp>
        <p:nvSpPr>
          <p:cNvPr id="24" name="TextBox 23">
            <a:extLst>
              <a:ext uri="{FF2B5EF4-FFF2-40B4-BE49-F238E27FC236}">
                <a16:creationId xmlns:a16="http://schemas.microsoft.com/office/drawing/2014/main" id="{47A0A40E-C762-46E2-9604-C03714548A51}"/>
              </a:ext>
            </a:extLst>
          </p:cNvPr>
          <p:cNvSpPr txBox="1">
            <a:spLocks noRot="1" noChangeAspect="1" noMove="1" noResize="1" noEditPoints="1" noAdjustHandles="1" noChangeArrowheads="1" noChangeShapeType="1" noTextEdit="1"/>
          </p:cNvSpPr>
          <p:nvPr/>
        </p:nvSpPr>
        <p:spPr>
          <a:xfrm>
            <a:off x="11144660" y="1560422"/>
            <a:ext cx="780641" cy="328295"/>
          </a:xfrm>
          <a:prstGeom prst="rect">
            <a:avLst/>
          </a:prstGeom>
          <a:blipFill>
            <a:blip r:embed="rId8"/>
            <a:stretch>
              <a:fillRect l="-7292" r="-8333" b="-5000"/>
            </a:stretch>
          </a:blipFill>
        </p:spPr>
        <p:txBody>
          <a:bodyPr/>
          <a:lstStyle/>
          <a:p>
            <a:pPr>
              <a:defRPr/>
            </a:pPr>
            <a:r>
              <a:rPr lang="en-US" sz="2400">
                <a:noFill/>
              </a:rPr>
              <a:t> </a:t>
            </a:r>
          </a:p>
        </p:txBody>
      </p:sp>
      <p:sp>
        <p:nvSpPr>
          <p:cNvPr id="25" name="Rectangle 24">
            <a:extLst>
              <a:ext uri="{FF2B5EF4-FFF2-40B4-BE49-F238E27FC236}">
                <a16:creationId xmlns:a16="http://schemas.microsoft.com/office/drawing/2014/main" id="{22F6ED02-45C9-4E20-B274-D165822AE390}"/>
              </a:ext>
            </a:extLst>
          </p:cNvPr>
          <p:cNvSpPr>
            <a:spLocks noRot="1" noChangeAspect="1" noMove="1" noResize="1" noEditPoints="1" noAdjustHandles="1" noChangeArrowheads="1" noChangeShapeType="1" noTextEdit="1"/>
          </p:cNvSpPr>
          <p:nvPr/>
        </p:nvSpPr>
        <p:spPr>
          <a:xfrm>
            <a:off x="6488274" y="3113832"/>
            <a:ext cx="902007" cy="451405"/>
          </a:xfrm>
          <a:prstGeom prst="rect">
            <a:avLst/>
          </a:prstGeom>
          <a:blipFill>
            <a:blip r:embed="rId9"/>
            <a:stretch>
              <a:fillRect/>
            </a:stretch>
          </a:blipFill>
        </p:spPr>
        <p:txBody>
          <a:bodyPr/>
          <a:lstStyle/>
          <a:p>
            <a:pPr>
              <a:defRPr/>
            </a:pPr>
            <a:r>
              <a:rPr lang="en-US" sz="2400">
                <a:noFill/>
              </a:rPr>
              <a:t> </a:t>
            </a:r>
          </a:p>
        </p:txBody>
      </p:sp>
      <p:sp>
        <p:nvSpPr>
          <p:cNvPr id="26" name="Rectangle 25">
            <a:extLst>
              <a:ext uri="{FF2B5EF4-FFF2-40B4-BE49-F238E27FC236}">
                <a16:creationId xmlns:a16="http://schemas.microsoft.com/office/drawing/2014/main" id="{883989D4-6788-49AC-8386-AB3FDA16CF29}"/>
              </a:ext>
            </a:extLst>
          </p:cNvPr>
          <p:cNvSpPr>
            <a:spLocks noRot="1" noChangeAspect="1" noMove="1" noResize="1" noEditPoints="1" noAdjustHandles="1" noChangeArrowheads="1" noChangeShapeType="1" noTextEdit="1"/>
          </p:cNvSpPr>
          <p:nvPr/>
        </p:nvSpPr>
        <p:spPr>
          <a:xfrm>
            <a:off x="7515790" y="3113832"/>
            <a:ext cx="960263" cy="451405"/>
          </a:xfrm>
          <a:prstGeom prst="rect">
            <a:avLst/>
          </a:prstGeom>
          <a:blipFill>
            <a:blip r:embed="rId10"/>
            <a:stretch>
              <a:fillRect/>
            </a:stretch>
          </a:blipFill>
        </p:spPr>
        <p:txBody>
          <a:bodyPr/>
          <a:lstStyle/>
          <a:p>
            <a:pPr>
              <a:defRPr/>
            </a:pPr>
            <a:r>
              <a:rPr lang="en-US" sz="2400">
                <a:noFill/>
              </a:rPr>
              <a:t> </a:t>
            </a:r>
          </a:p>
        </p:txBody>
      </p:sp>
      <p:cxnSp>
        <p:nvCxnSpPr>
          <p:cNvPr id="28" name="Straight Connector 27">
            <a:extLst>
              <a:ext uri="{FF2B5EF4-FFF2-40B4-BE49-F238E27FC236}">
                <a16:creationId xmlns:a16="http://schemas.microsoft.com/office/drawing/2014/main" id="{647AC960-7904-4C01-B6AC-CDC82CF092A1}"/>
              </a:ext>
            </a:extLst>
          </p:cNvPr>
          <p:cNvCxnSpPr>
            <a:stCxn id="15" idx="3"/>
          </p:cNvCxnSpPr>
          <p:nvPr/>
        </p:nvCxnSpPr>
        <p:spPr>
          <a:xfrm flipH="1">
            <a:off x="6908800" y="2271184"/>
            <a:ext cx="0" cy="78740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928EBF0B-465C-4069-A815-4CFBC6B8A4E8}"/>
              </a:ext>
            </a:extLst>
          </p:cNvPr>
          <p:cNvCxnSpPr/>
          <p:nvPr/>
        </p:nvCxnSpPr>
        <p:spPr>
          <a:xfrm flipH="1">
            <a:off x="8026400" y="2256367"/>
            <a:ext cx="0" cy="78740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A52107AD-AE08-46D9-8822-711D34FB3EFB}"/>
              </a:ext>
            </a:extLst>
          </p:cNvPr>
          <p:cNvCxnSpPr/>
          <p:nvPr/>
        </p:nvCxnSpPr>
        <p:spPr>
          <a:xfrm>
            <a:off x="8128000" y="1248834"/>
            <a:ext cx="0" cy="9694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123C05-F718-400B-9CED-A0901EF5AC90}"/>
              </a:ext>
            </a:extLst>
          </p:cNvPr>
          <p:cNvCxnSpPr/>
          <p:nvPr/>
        </p:nvCxnSpPr>
        <p:spPr>
          <a:xfrm>
            <a:off x="6970185" y="2353733"/>
            <a:ext cx="10265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D84A2B9-50AD-45B4-9EFB-604B7A6E8591}"/>
              </a:ext>
            </a:extLst>
          </p:cNvPr>
          <p:cNvSpPr txBox="1">
            <a:spLocks noRot="1" noChangeAspect="1" noMove="1" noResize="1" noEditPoints="1" noAdjustHandles="1" noChangeArrowheads="1" noChangeShapeType="1" noTextEdit="1"/>
          </p:cNvSpPr>
          <p:nvPr/>
        </p:nvSpPr>
        <p:spPr>
          <a:xfrm>
            <a:off x="1114113" y="4241804"/>
            <a:ext cx="4594507" cy="716777"/>
          </a:xfrm>
          <a:prstGeom prst="rect">
            <a:avLst/>
          </a:prstGeom>
          <a:blipFill>
            <a:blip r:embed="rId11"/>
            <a:stretch>
              <a:fillRect/>
            </a:stretch>
          </a:blipFill>
        </p:spPr>
        <p:txBody>
          <a:bodyPr/>
          <a:lstStyle/>
          <a:p>
            <a:pPr>
              <a:defRPr/>
            </a:pPr>
            <a:r>
              <a:rPr lang="en-US" sz="2400">
                <a:noFill/>
              </a:rPr>
              <a:t> </a:t>
            </a:r>
          </a:p>
        </p:txBody>
      </p:sp>
      <p:sp>
        <p:nvSpPr>
          <p:cNvPr id="48" name="Rectangle 47">
            <a:extLst>
              <a:ext uri="{FF2B5EF4-FFF2-40B4-BE49-F238E27FC236}">
                <a16:creationId xmlns:a16="http://schemas.microsoft.com/office/drawing/2014/main" id="{9216789C-7307-4124-B4CC-13192BAA76B5}"/>
              </a:ext>
            </a:extLst>
          </p:cNvPr>
          <p:cNvSpPr>
            <a:spLocks noRot="1" noChangeAspect="1" noMove="1" noResize="1" noEditPoints="1" noAdjustHandles="1" noChangeArrowheads="1" noChangeShapeType="1" noTextEdit="1"/>
          </p:cNvSpPr>
          <p:nvPr/>
        </p:nvSpPr>
        <p:spPr>
          <a:xfrm>
            <a:off x="3385427" y="5284953"/>
            <a:ext cx="1516912" cy="492443"/>
          </a:xfrm>
          <a:prstGeom prst="rect">
            <a:avLst/>
          </a:prstGeom>
          <a:blipFill>
            <a:blip r:embed="rId12"/>
            <a:stretch>
              <a:fillRect/>
            </a:stretch>
          </a:blipFill>
        </p:spPr>
        <p:txBody>
          <a:bodyPr/>
          <a:lstStyle/>
          <a:p>
            <a:pPr>
              <a:defRPr/>
            </a:pPr>
            <a:r>
              <a:rPr lang="en-US" sz="2400">
                <a:noFill/>
              </a:rPr>
              <a:t> </a:t>
            </a:r>
          </a:p>
        </p:txBody>
      </p:sp>
      <p:cxnSp>
        <p:nvCxnSpPr>
          <p:cNvPr id="51" name="Straight Connector 50">
            <a:extLst>
              <a:ext uri="{FF2B5EF4-FFF2-40B4-BE49-F238E27FC236}">
                <a16:creationId xmlns:a16="http://schemas.microsoft.com/office/drawing/2014/main" id="{CC3E0338-5341-4E61-9105-58BBDA6502EC}"/>
              </a:ext>
            </a:extLst>
          </p:cNvPr>
          <p:cNvCxnSpPr/>
          <p:nvPr/>
        </p:nvCxnSpPr>
        <p:spPr>
          <a:xfrm flipV="1">
            <a:off x="6970185" y="1096434"/>
            <a:ext cx="1026583" cy="910167"/>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DE99C83-7B21-47B6-B937-730DA80017E8}"/>
              </a:ext>
            </a:extLst>
          </p:cNvPr>
          <p:cNvSpPr/>
          <p:nvPr/>
        </p:nvSpPr>
        <p:spPr>
          <a:xfrm>
            <a:off x="7490885" y="1498600"/>
            <a:ext cx="61383" cy="61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Tree>
    <p:extLst>
      <p:ext uri="{BB962C8B-B14F-4D97-AF65-F5344CB8AC3E}">
        <p14:creationId xmlns:p14="http://schemas.microsoft.com/office/powerpoint/2010/main" val="1657254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fade">
                                      <p:cBhvr>
                                        <p:cTn id="7" dur="500"/>
                                        <p:tgtEl>
                                          <p:spTgt spid="368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8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Gradient checking (Grad check)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B54053-C0CF-46C0-9B1A-4B26DD24C036}"/>
                  </a:ext>
                </a:extLst>
              </p:cNvPr>
              <p:cNvSpPr txBox="1"/>
              <p:nvPr/>
            </p:nvSpPr>
            <p:spPr>
              <a:xfrm>
                <a:off x="286033" y="2334138"/>
                <a:ext cx="24551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25B54053-C0CF-46C0-9B1A-4B26DD24C036}"/>
                  </a:ext>
                </a:extLst>
              </p:cNvPr>
              <p:cNvSpPr txBox="1">
                <a:spLocks noRot="1" noChangeAspect="1" noMove="1" noResize="1" noEditPoints="1" noAdjustHandles="1" noChangeArrowheads="1" noChangeShapeType="1" noTextEdit="1"/>
              </p:cNvSpPr>
              <p:nvPr/>
            </p:nvSpPr>
            <p:spPr>
              <a:xfrm>
                <a:off x="286033" y="2334138"/>
                <a:ext cx="2455159" cy="307777"/>
              </a:xfrm>
              <a:prstGeom prst="rect">
                <a:avLst/>
              </a:prstGeom>
              <a:blipFill>
                <a:blip r:embed="rId2"/>
                <a:stretch>
                  <a:fillRect l="-2978" t="-2000" r="-3226"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6121D2-DC92-4E66-B5A8-3D61B17D3E4A}"/>
                  </a:ext>
                </a:extLst>
              </p:cNvPr>
              <p:cNvSpPr txBox="1"/>
              <p:nvPr/>
            </p:nvSpPr>
            <p:spPr>
              <a:xfrm>
                <a:off x="595383" y="2831699"/>
                <a:ext cx="8447017" cy="3856505"/>
              </a:xfrm>
              <a:prstGeom prst="rect">
                <a:avLst/>
              </a:prstGeom>
              <a:noFill/>
            </p:spPr>
            <p:txBody>
              <a:bodyPr wrap="square" rtlCol="0">
                <a:spAutoFit/>
              </a:bodyPr>
              <a:lstStyle/>
              <a:p>
                <a:r>
                  <a:rPr lang="en-US" sz="2400" dirty="0"/>
                  <a:t>for each </a:t>
                </a:r>
                <a14:m>
                  <m:oMath xmlns:m="http://schemas.openxmlformats.org/officeDocument/2006/math">
                    <m:r>
                      <a:rPr lang="en-US" sz="2400" b="0" i="1" smtClean="0">
                        <a:latin typeface="Cambria Math" panose="02040503050406030204" pitchFamily="18" charset="0"/>
                      </a:rPr>
                      <m:t>𝑖</m:t>
                    </m:r>
                  </m:oMath>
                </a14:m>
                <a:r>
                  <a:rPr lang="en-US" sz="2400" dirty="0"/>
                  <a:t>:</a:t>
                </a:r>
              </a:p>
              <a:p>
                <a:r>
                  <a:rPr lang="en-US" sz="2400" dirty="0"/>
                  <a:t>	</a:t>
                </a:r>
                <a14:m>
                  <m:oMath xmlns:m="http://schemas.openxmlformats.org/officeDocument/2006/math">
                    <m:r>
                      <a:rPr lang="en-US" sz="2400" b="0" i="1" smtClean="0">
                        <a:latin typeface="Cambria Math" panose="02040503050406030204" pitchFamily="18" charset="0"/>
                      </a:rPr>
                      <m:t>𝑑</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𝑎𝑝𝑝𝑟𝑜𝑥</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bSup>
                    <m:r>
                      <a:rPr lang="en-US" sz="2400" b="0" i="1"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𝐽</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𝐽</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r>
                              <a:rPr lang="en-US" sz="2400" i="1">
                                <a:latin typeface="Cambria Math" panose="02040503050406030204" pitchFamily="18" charset="0"/>
                                <a:ea typeface="Cambria Math" panose="02040503050406030204" pitchFamily="18" charset="0"/>
                              </a:rPr>
                              <m:t>,…</m:t>
                            </m:r>
                          </m:e>
                        </m:d>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𝜀</m:t>
                        </m:r>
                      </m:den>
                    </m:f>
                  </m:oMath>
                </a14:m>
                <a:endParaRPr lang="en-US" sz="2400" b="0" dirty="0"/>
              </a:p>
              <a:p>
                <a:r>
                  <a:rPr lang="en-US" sz="2400" dirty="0"/>
                  <a:t>	</a:t>
                </a:r>
              </a:p>
              <a:p>
                <a:endParaRPr lang="en-US" sz="2400" dirty="0"/>
              </a:p>
              <a:p>
                <a:r>
                  <a:rPr lang="en-US" sz="2400" dirty="0"/>
                  <a:t>Check:		</a:t>
                </a:r>
              </a:p>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𝑎𝑝𝑝𝑟𝑜𝑥</m:t>
                                      </m:r>
                                    </m:sub>
                                  </m:sSub>
                                  <m:r>
                                    <a:rPr lang="en-US" sz="2400" i="1">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r>
                                    <m:rPr>
                                      <m:nor/>
                                    </m:rPr>
                                    <a:rPr lang="en-US" sz="2400" dirty="0"/>
                                    <m:t> </m:t>
                                  </m:r>
                                </m:e>
                              </m:d>
                            </m:e>
                            <m:sub>
                              <m:r>
                                <a:rPr lang="en-US" sz="2400" i="1">
                                  <a:latin typeface="Cambria Math" panose="02040503050406030204" pitchFamily="18" charset="0"/>
                                </a:rPr>
                                <m:t>2</m:t>
                              </m:r>
                            </m:sub>
                          </m:sSub>
                        </m:num>
                        <m:den>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𝑎𝑝𝑝𝑟𝑜𝑥</m:t>
                                      </m:r>
                                    </m:sub>
                                  </m:sSub>
                                </m:e>
                              </m:d>
                            </m:e>
                            <m:sub>
                              <m:r>
                                <a:rPr lang="en-US" sz="2400" i="1">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e>
                              </m:d>
                            </m:e>
                            <m:sub>
                              <m:r>
                                <a:rPr lang="en-US" sz="2400" i="1">
                                  <a:latin typeface="Cambria Math" panose="02040503050406030204" pitchFamily="18" charset="0"/>
                                </a:rPr>
                                <m:t>2</m:t>
                              </m:r>
                            </m:sub>
                          </m:sSub>
                        </m:den>
                      </m:f>
                    </m:oMath>
                  </m:oMathPara>
                </a14:m>
                <a:endParaRPr lang="en-US" sz="2400" dirty="0"/>
              </a:p>
              <a:p>
                <a:endParaRPr lang="en-US" sz="2400" i="1" dirty="0">
                  <a:latin typeface="Cambria Math" panose="02040503050406030204" pitchFamily="18" charset="0"/>
                </a:endParaRPr>
              </a:p>
              <a:p>
                <a:r>
                  <a:rPr lang="en-US" sz="2400" dirty="0"/>
                  <a:t>		</a:t>
                </a:r>
              </a:p>
            </p:txBody>
          </p:sp>
        </mc:Choice>
        <mc:Fallback xmlns="">
          <p:sp>
            <p:nvSpPr>
              <p:cNvPr id="5" name="TextBox 4">
                <a:extLst>
                  <a:ext uri="{FF2B5EF4-FFF2-40B4-BE49-F238E27FC236}">
                    <a16:creationId xmlns:a16="http://schemas.microsoft.com/office/drawing/2014/main" id="{A56121D2-DC92-4E66-B5A8-3D61B17D3E4A}"/>
                  </a:ext>
                </a:extLst>
              </p:cNvPr>
              <p:cNvSpPr txBox="1">
                <a:spLocks noRot="1" noChangeAspect="1" noMove="1" noResize="1" noEditPoints="1" noAdjustHandles="1" noChangeArrowheads="1" noChangeShapeType="1" noTextEdit="1"/>
              </p:cNvSpPr>
              <p:nvPr/>
            </p:nvSpPr>
            <p:spPr>
              <a:xfrm>
                <a:off x="595383" y="2831699"/>
                <a:ext cx="8447017" cy="3856505"/>
              </a:xfrm>
              <a:prstGeom prst="rect">
                <a:avLst/>
              </a:prstGeom>
              <a:blipFill>
                <a:blip r:embed="rId3"/>
                <a:stretch>
                  <a:fillRect l="-1155" t="-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6AF16A-16BE-4B8F-BD4B-38E475C90B49}"/>
                  </a:ext>
                </a:extLst>
              </p:cNvPr>
              <p:cNvSpPr txBox="1"/>
              <p:nvPr/>
            </p:nvSpPr>
            <p:spPr>
              <a:xfrm>
                <a:off x="9808435" y="4957236"/>
                <a:ext cx="1998689"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𝑎𝑝𝑝𝑟𝑜𝑥</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9" name="TextBox 8">
                <a:extLst>
                  <a:ext uri="{FF2B5EF4-FFF2-40B4-BE49-F238E27FC236}">
                    <a16:creationId xmlns:a16="http://schemas.microsoft.com/office/drawing/2014/main" id="{E26AF16A-16BE-4B8F-BD4B-38E475C90B49}"/>
                  </a:ext>
                </a:extLst>
              </p:cNvPr>
              <p:cNvSpPr txBox="1">
                <a:spLocks noRot="1" noChangeAspect="1" noMove="1" noResize="1" noEditPoints="1" noAdjustHandles="1" noChangeArrowheads="1" noChangeShapeType="1" noTextEdit="1"/>
              </p:cNvSpPr>
              <p:nvPr/>
            </p:nvSpPr>
            <p:spPr>
              <a:xfrm>
                <a:off x="9808435" y="4957236"/>
                <a:ext cx="1998689" cy="397866"/>
              </a:xfrm>
              <a:prstGeom prst="rect">
                <a:avLst/>
              </a:prstGeom>
              <a:blipFill>
                <a:blip r:embed="rId4"/>
                <a:stretch>
                  <a:fillRect l="-3354" r="-243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793ECA-F320-4270-BE21-90DF635EB8F7}"/>
                  </a:ext>
                </a:extLst>
              </p:cNvPr>
              <p:cNvSpPr txBox="1"/>
              <p:nvPr/>
            </p:nvSpPr>
            <p:spPr>
              <a:xfrm>
                <a:off x="6881296" y="4957236"/>
                <a:ext cx="2161104" cy="461665"/>
              </a:xfrm>
              <a:prstGeom prst="rect">
                <a:avLst/>
              </a:prstGeom>
              <a:noFill/>
            </p:spPr>
            <p:txBody>
              <a:bodyPr wrap="none"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−7</m:t>
                        </m:r>
                      </m:sup>
                    </m:sSup>
                  </m:oMath>
                </a14:m>
                <a:r>
                  <a:rPr lang="en-US" sz="2400" dirty="0"/>
                  <a:t>   - great</a:t>
                </a:r>
              </a:p>
            </p:txBody>
          </p:sp>
        </mc:Choice>
        <mc:Fallback xmlns="">
          <p:sp>
            <p:nvSpPr>
              <p:cNvPr id="10" name="TextBox 9">
                <a:extLst>
                  <a:ext uri="{FF2B5EF4-FFF2-40B4-BE49-F238E27FC236}">
                    <a16:creationId xmlns:a16="http://schemas.microsoft.com/office/drawing/2014/main" id="{F1793ECA-F320-4270-BE21-90DF635EB8F7}"/>
                  </a:ext>
                </a:extLst>
              </p:cNvPr>
              <p:cNvSpPr txBox="1">
                <a:spLocks noRot="1" noChangeAspect="1" noMove="1" noResize="1" noEditPoints="1" noAdjustHandles="1" noChangeArrowheads="1" noChangeShapeType="1" noTextEdit="1"/>
              </p:cNvSpPr>
              <p:nvPr/>
            </p:nvSpPr>
            <p:spPr>
              <a:xfrm>
                <a:off x="6881296" y="4957236"/>
                <a:ext cx="2161104" cy="461665"/>
              </a:xfrm>
              <a:prstGeom prst="rect">
                <a:avLst/>
              </a:prstGeom>
              <a:blipFill>
                <a:blip r:embed="rId5"/>
                <a:stretch>
                  <a:fillRect t="-10526" r="-367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2880" y="974365"/>
                <a:ext cx="8673721" cy="48718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Take </a:t>
                </a:r>
                <a14:m>
                  <m:oMath xmlns:m="http://schemas.openxmlformats.org/officeDocument/2006/math">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1</m:t>
                            </m:r>
                          </m:e>
                        </m:d>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𝑏</m:t>
                        </m:r>
                      </m:e>
                      <m:sup>
                        <m:r>
                          <a:rPr lang="en-US" sz="2400" b="0" i="1" smtClean="0">
                            <a:latin typeface="Cambria Math" charset="0"/>
                            <a:ea typeface="Century Schoolbook" charset="0"/>
                            <a:cs typeface="Century Schoolbook" charset="0"/>
                          </a:rPr>
                          <m:t>[1]</m:t>
                        </m:r>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𝐿</m:t>
                            </m:r>
                          </m:e>
                        </m:d>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𝑏</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𝐿</m:t>
                            </m:r>
                          </m:e>
                        </m:d>
                      </m:sup>
                    </m:sSup>
                  </m:oMath>
                </a14:m>
                <a:r>
                  <a:rPr lang="en-US" sz="2400" dirty="0">
                    <a:latin typeface="Century Schoolbook" charset="0"/>
                    <a:ea typeface="Century Schoolbook" charset="0"/>
                    <a:cs typeface="Century Schoolbook" charset="0"/>
                  </a:rPr>
                  <a:t> and reshape into a big vector </a:t>
                </a:r>
                <a14:m>
                  <m:oMath xmlns:m="http://schemas.openxmlformats.org/officeDocument/2006/math">
                    <m:r>
                      <a:rPr lang="en-US" sz="2400" b="0" i="1" smtClean="0">
                        <a:latin typeface="Cambria Math" charset="0"/>
                        <a:ea typeface="Century Schoolbook" charset="0"/>
                        <a:cs typeface="Century Schoolbook" charset="0"/>
                      </a:rPr>
                      <m:t>𝜃</m:t>
                    </m:r>
                    <m:r>
                      <a:rPr lang="en-US" sz="2400" b="0" i="1" smtClean="0">
                        <a:latin typeface="Cambria Math" charset="0"/>
                        <a:ea typeface="Century Schoolbook" charset="0"/>
                        <a:cs typeface="Century Schoolbook" charset="0"/>
                      </a:rPr>
                      <m:t>.</m:t>
                    </m:r>
                  </m:oMath>
                </a14:m>
                <a:r>
                  <a:rPr lang="en-US" sz="2400" dirty="0">
                    <a:latin typeface="Century Schoolbook" charset="0"/>
                    <a:ea typeface="Century Schoolbook" charset="0"/>
                    <a:cs typeface="Century Schoolbook"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182880" y="974365"/>
                <a:ext cx="8673721" cy="487185"/>
              </a:xfrm>
              <a:prstGeom prst="rect">
                <a:avLst/>
              </a:prstGeom>
              <a:blipFill>
                <a:blip r:embed="rId6"/>
                <a:stretch>
                  <a:fillRect l="-1054" t="-5000" b="-2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2880" y="1657170"/>
                <a:ext cx="9556975" cy="48718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Take </a:t>
                </a:r>
                <a14:m>
                  <m:oMath xmlns:m="http://schemas.openxmlformats.org/officeDocument/2006/math">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𝑑𝑊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1</m:t>
                            </m:r>
                          </m:e>
                        </m:d>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𝑑𝑏</m:t>
                        </m:r>
                      </m:e>
                      <m:sup>
                        <m:r>
                          <a:rPr lang="en-US" sz="2400" b="0" i="1" smtClean="0">
                            <a:latin typeface="Cambria Math" charset="0"/>
                            <a:ea typeface="Century Schoolbook" charset="0"/>
                            <a:cs typeface="Century Schoolbook" charset="0"/>
                          </a:rPr>
                          <m:t>[1]</m:t>
                        </m:r>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𝑑𝑊</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𝐿</m:t>
                            </m:r>
                          </m:e>
                        </m:d>
                      </m:sup>
                    </m:sSup>
                    <m:r>
                      <a:rPr lang="en-US" sz="2400" b="0" i="1" smtClean="0">
                        <a:latin typeface="Cambria Math" charset="0"/>
                        <a:ea typeface="Century Schoolbook" charset="0"/>
                        <a:cs typeface="Century Schoolbook" charset="0"/>
                      </a:rPr>
                      <m:t>,</m:t>
                    </m:r>
                    <m:sSup>
                      <m:sSupPr>
                        <m:ctrlPr>
                          <a:rPr lang="en-US" sz="2400" b="0" i="1" smtClean="0">
                            <a:latin typeface="Cambria Math" panose="02040503050406030204" pitchFamily="18" charset="0"/>
                            <a:ea typeface="Century Schoolbook" charset="0"/>
                            <a:cs typeface="Century Schoolbook" charset="0"/>
                          </a:rPr>
                        </m:ctrlPr>
                      </m:sSupPr>
                      <m:e>
                        <m:r>
                          <a:rPr lang="en-US" sz="2400" b="0" i="1" smtClean="0">
                            <a:latin typeface="Cambria Math" charset="0"/>
                            <a:ea typeface="Century Schoolbook" charset="0"/>
                            <a:cs typeface="Century Schoolbook" charset="0"/>
                          </a:rPr>
                          <m:t>𝑑𝑏</m:t>
                        </m:r>
                      </m:e>
                      <m:sup>
                        <m:d>
                          <m:dPr>
                            <m:begChr m:val="["/>
                            <m:endChr m:val="]"/>
                            <m:ctrlPr>
                              <a:rPr lang="en-US" sz="2400" b="0" i="1" smtClean="0">
                                <a:latin typeface="Cambria Math" panose="02040503050406030204" pitchFamily="18" charset="0"/>
                                <a:ea typeface="Century Schoolbook" charset="0"/>
                                <a:cs typeface="Century Schoolbook" charset="0"/>
                              </a:rPr>
                            </m:ctrlPr>
                          </m:dPr>
                          <m:e>
                            <m:r>
                              <a:rPr lang="en-US" sz="2400" b="0" i="1" smtClean="0">
                                <a:latin typeface="Cambria Math" charset="0"/>
                                <a:ea typeface="Century Schoolbook" charset="0"/>
                                <a:cs typeface="Century Schoolbook" charset="0"/>
                              </a:rPr>
                              <m:t>𝐿</m:t>
                            </m:r>
                          </m:e>
                        </m:d>
                      </m:sup>
                    </m:sSup>
                  </m:oMath>
                </a14:m>
                <a:r>
                  <a:rPr lang="en-US" sz="2400" dirty="0">
                    <a:latin typeface="Century Schoolbook" charset="0"/>
                    <a:ea typeface="Century Schoolbook" charset="0"/>
                    <a:cs typeface="Century Schoolbook" charset="0"/>
                  </a:rPr>
                  <a:t> and reshape into a big vector </a:t>
                </a:r>
                <a14:m>
                  <m:oMath xmlns:m="http://schemas.openxmlformats.org/officeDocument/2006/math">
                    <m:r>
                      <m:rPr>
                        <m:sty m:val="p"/>
                      </m:rPr>
                      <a:rPr lang="en-US" sz="2400" b="0" i="0" smtClean="0">
                        <a:latin typeface="Cambria Math" charset="0"/>
                        <a:ea typeface="Century Schoolbook" charset="0"/>
                        <a:cs typeface="Century Schoolbook" charset="0"/>
                      </a:rPr>
                      <m:t>d</m:t>
                    </m:r>
                    <m:r>
                      <a:rPr lang="en-US" sz="2400" b="0" i="1" smtClean="0">
                        <a:latin typeface="Cambria Math" charset="0"/>
                        <a:ea typeface="Century Schoolbook" charset="0"/>
                        <a:cs typeface="Century Schoolbook" charset="0"/>
                      </a:rPr>
                      <m:t>𝜃</m:t>
                    </m:r>
                    <m:r>
                      <a:rPr lang="en-US" sz="2400" b="0" i="1" smtClean="0">
                        <a:latin typeface="Cambria Math" charset="0"/>
                        <a:ea typeface="Century Schoolbook" charset="0"/>
                        <a:cs typeface="Century Schoolbook" charset="0"/>
                      </a:rPr>
                      <m:t>.</m:t>
                    </m:r>
                  </m:oMath>
                </a14:m>
                <a:r>
                  <a:rPr lang="en-US" sz="2400" dirty="0">
                    <a:latin typeface="Century Schoolbook" charset="0"/>
                    <a:ea typeface="Century Schoolbook" charset="0"/>
                    <a:cs typeface="Century Schoolbook" charset="0"/>
                  </a:rPr>
                  <a:t>   </a:t>
                </a:r>
              </a:p>
            </p:txBody>
          </p:sp>
        </mc:Choice>
        <mc:Fallback xmlns="">
          <p:sp>
            <p:nvSpPr>
              <p:cNvPr id="8" name="TextBox 7"/>
              <p:cNvSpPr txBox="1">
                <a:spLocks noRot="1" noChangeAspect="1" noMove="1" noResize="1" noEditPoints="1" noAdjustHandles="1" noChangeArrowheads="1" noChangeShapeType="1" noTextEdit="1"/>
              </p:cNvSpPr>
              <p:nvPr/>
            </p:nvSpPr>
            <p:spPr>
              <a:xfrm>
                <a:off x="182880" y="1657170"/>
                <a:ext cx="9556975" cy="487185"/>
              </a:xfrm>
              <a:prstGeom prst="rect">
                <a:avLst/>
              </a:prstGeom>
              <a:blipFill>
                <a:blip r:embed="rId7"/>
                <a:stretch>
                  <a:fillRect l="-957" t="-5000" b="-2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150563" y="3000485"/>
                <a:ext cx="208897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𝐽</m:t>
                          </m:r>
                        </m:num>
                        <m:den>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𝑖</m:t>
                              </m:r>
                            </m:sub>
                          </m:sSub>
                        </m:den>
                      </m:f>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7150563" y="3000485"/>
                <a:ext cx="2088970" cy="8570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050949" y="5643041"/>
                <a:ext cx="1805652" cy="6494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−5</m:t>
                          </m:r>
                        </m:sup>
                      </m:sSup>
                      <m:r>
                        <a:rPr lang="en-US" b="0" i="0" smtClean="0">
                          <a:latin typeface="Cambria Math" panose="02040503050406030204" pitchFamily="18" charset="0"/>
                          <a:ea typeface="Cambria Math" panose="02040503050406030204" pitchFamily="18" charset="0"/>
                        </a:rPr>
                        <m:t> </m:t>
                      </m:r>
                    </m:oMath>
                  </m:oMathPara>
                </a14:m>
                <a:endParaRPr lang="en-US" b="0" i="0"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−3</m:t>
                        </m:r>
                      </m:sup>
                    </m:sSup>
                  </m:oMath>
                </a14:m>
                <a:r>
                  <a:rPr lang="en-US" dirty="0"/>
                  <a:t>   - worry</a:t>
                </a:r>
              </a:p>
            </p:txBody>
          </p:sp>
        </mc:Choice>
        <mc:Fallback xmlns="">
          <p:sp>
            <p:nvSpPr>
              <p:cNvPr id="12" name="Rectangle 11"/>
              <p:cNvSpPr>
                <a:spLocks noRot="1" noChangeAspect="1" noMove="1" noResize="1" noEditPoints="1" noAdjustHandles="1" noChangeArrowheads="1" noChangeShapeType="1" noTextEdit="1"/>
              </p:cNvSpPr>
              <p:nvPr/>
            </p:nvSpPr>
            <p:spPr>
              <a:xfrm>
                <a:off x="7050949" y="5643041"/>
                <a:ext cx="1805652" cy="649409"/>
              </a:xfrm>
              <a:prstGeom prst="rect">
                <a:avLst/>
              </a:prstGeom>
              <a:blipFill>
                <a:blip r:embed="rId9"/>
                <a:stretch>
                  <a:fillRect b="-15094"/>
                </a:stretch>
              </a:blipFill>
            </p:spPr>
            <p:txBody>
              <a:bodyPr/>
              <a:lstStyle/>
              <a:p>
                <a:r>
                  <a:rPr lang="en-US">
                    <a:noFill/>
                  </a:rPr>
                  <a:t> </a:t>
                </a:r>
              </a:p>
            </p:txBody>
          </p:sp>
        </mc:Fallback>
      </mc:AlternateContent>
    </p:spTree>
    <p:extLst>
      <p:ext uri="{BB962C8B-B14F-4D97-AF65-F5344CB8AC3E}">
        <p14:creationId xmlns:p14="http://schemas.microsoft.com/office/powerpoint/2010/main" val="117704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7" grpId="0"/>
      <p:bldP spid="8"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596745" cy="1325563"/>
          </a:xfrm>
        </p:spPr>
        <p:txBody>
          <a:bodyPr anchor="t"/>
          <a:lstStyle/>
          <a:p>
            <a:r>
              <a:rPr lang="en-US" dirty="0"/>
              <a:t>Gradient checking implementation notes</a:t>
            </a:r>
          </a:p>
        </p:txBody>
      </p:sp>
      <p:sp>
        <p:nvSpPr>
          <p:cNvPr id="4" name="TextBox 3"/>
          <p:cNvSpPr txBox="1"/>
          <p:nvPr/>
        </p:nvSpPr>
        <p:spPr>
          <a:xfrm>
            <a:off x="280688" y="1573618"/>
            <a:ext cx="647164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 Don’t use in training </a:t>
            </a:r>
            <a:r>
              <a:rPr lang="mr-IN" sz="2800" dirty="0">
                <a:latin typeface="Century Schoolbook" charset="0"/>
                <a:ea typeface="Century Schoolbook" charset="0"/>
                <a:cs typeface="Century Schoolbook" charset="0"/>
              </a:rPr>
              <a:t>–</a:t>
            </a:r>
            <a:r>
              <a:rPr lang="en-US" sz="2800" dirty="0">
                <a:latin typeface="Century Schoolbook" charset="0"/>
                <a:ea typeface="Century Schoolbook" charset="0"/>
                <a:cs typeface="Century Schoolbook" charset="0"/>
              </a:rPr>
              <a:t> only to debug</a:t>
            </a:r>
          </a:p>
        </p:txBody>
      </p:sp>
      <p:sp>
        <p:nvSpPr>
          <p:cNvPr id="5" name="TextBox 4"/>
          <p:cNvSpPr txBox="1"/>
          <p:nvPr/>
        </p:nvSpPr>
        <p:spPr>
          <a:xfrm>
            <a:off x="280688" y="2469346"/>
            <a:ext cx="12122229"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 If algorithm fails grad check, look at components to try to identify bug.</a:t>
            </a:r>
          </a:p>
        </p:txBody>
      </p:sp>
      <p:sp>
        <p:nvSpPr>
          <p:cNvPr id="6" name="TextBox 5"/>
          <p:cNvSpPr txBox="1"/>
          <p:nvPr/>
        </p:nvSpPr>
        <p:spPr>
          <a:xfrm>
            <a:off x="280688" y="3875434"/>
            <a:ext cx="4761240"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 Remember regularization.</a:t>
            </a:r>
          </a:p>
        </p:txBody>
      </p:sp>
      <p:sp>
        <p:nvSpPr>
          <p:cNvPr id="7" name="TextBox 6"/>
          <p:cNvSpPr txBox="1"/>
          <p:nvPr/>
        </p:nvSpPr>
        <p:spPr>
          <a:xfrm>
            <a:off x="280688" y="4757314"/>
            <a:ext cx="491192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 Doesn’t work </a:t>
            </a:r>
            <a:r>
              <a:rPr lang="en-US" sz="2800">
                <a:latin typeface="Century Schoolbook" charset="0"/>
                <a:ea typeface="Century Schoolbook" charset="0"/>
                <a:cs typeface="Century Schoolbook" charset="0"/>
              </a:rPr>
              <a:t>with dropout.</a:t>
            </a:r>
            <a:endParaRPr lang="en-US" sz="2800" dirty="0">
              <a:latin typeface="Century Schoolbook" charset="0"/>
              <a:ea typeface="Century Schoolbook" charset="0"/>
              <a:cs typeface="Century Schoolbook" charset="0"/>
            </a:endParaRPr>
          </a:p>
        </p:txBody>
      </p:sp>
      <p:sp>
        <p:nvSpPr>
          <p:cNvPr id="8" name="TextBox 7"/>
          <p:cNvSpPr txBox="1"/>
          <p:nvPr/>
        </p:nvSpPr>
        <p:spPr>
          <a:xfrm>
            <a:off x="280688" y="5639195"/>
            <a:ext cx="11283858"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 Run at random initialization; perhaps again after some training.</a:t>
            </a:r>
          </a:p>
        </p:txBody>
      </p:sp>
    </p:spTree>
    <p:extLst>
      <p:ext uri="{BB962C8B-B14F-4D97-AF65-F5344CB8AC3E}">
        <p14:creationId xmlns:p14="http://schemas.microsoft.com/office/powerpoint/2010/main" val="173500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Mismatched train/test distribution</a:t>
            </a:r>
          </a:p>
        </p:txBody>
      </p:sp>
      <p:sp>
        <p:nvSpPr>
          <p:cNvPr id="3" name="TextBox 2">
            <a:extLst>
              <a:ext uri="{FF2B5EF4-FFF2-40B4-BE49-F238E27FC236}">
                <a16:creationId xmlns:a16="http://schemas.microsoft.com/office/drawing/2014/main" id="{6C1DEA4C-3463-4E85-92BD-0030F49799C2}"/>
              </a:ext>
            </a:extLst>
          </p:cNvPr>
          <p:cNvSpPr txBox="1"/>
          <p:nvPr/>
        </p:nvSpPr>
        <p:spPr>
          <a:xfrm>
            <a:off x="983581" y="1464988"/>
            <a:ext cx="3348933" cy="1384995"/>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Training set:</a:t>
            </a:r>
          </a:p>
          <a:p>
            <a:r>
              <a:rPr lang="en-US" sz="2800" dirty="0">
                <a:latin typeface="Century Schoolbook" charset="0"/>
                <a:ea typeface="Century Schoolbook" charset="0"/>
                <a:cs typeface="Century Schoolbook" charset="0"/>
              </a:rPr>
              <a:t>Cat pictures from webpages</a:t>
            </a:r>
          </a:p>
        </p:txBody>
      </p:sp>
      <p:sp>
        <p:nvSpPr>
          <p:cNvPr id="5" name="TextBox 4">
            <a:extLst>
              <a:ext uri="{FF2B5EF4-FFF2-40B4-BE49-F238E27FC236}">
                <a16:creationId xmlns:a16="http://schemas.microsoft.com/office/drawing/2014/main" id="{5792D646-9874-4B22-A80D-2B70CC9C5039}"/>
              </a:ext>
            </a:extLst>
          </p:cNvPr>
          <p:cNvSpPr txBox="1"/>
          <p:nvPr/>
        </p:nvSpPr>
        <p:spPr>
          <a:xfrm>
            <a:off x="6165181" y="1464988"/>
            <a:ext cx="3631962" cy="1384995"/>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Dev/test sets:</a:t>
            </a:r>
          </a:p>
          <a:p>
            <a:r>
              <a:rPr lang="en-US" sz="2800" dirty="0">
                <a:latin typeface="Century Schoolbook" charset="0"/>
                <a:ea typeface="Century Schoolbook" charset="0"/>
                <a:cs typeface="Century Schoolbook" charset="0"/>
              </a:rPr>
              <a:t>Cat pictures from users using your app</a:t>
            </a:r>
          </a:p>
        </p:txBody>
      </p:sp>
      <p:sp>
        <p:nvSpPr>
          <p:cNvPr id="6" name="TextBox 5">
            <a:extLst>
              <a:ext uri="{FF2B5EF4-FFF2-40B4-BE49-F238E27FC236}">
                <a16:creationId xmlns:a16="http://schemas.microsoft.com/office/drawing/2014/main" id="{83164290-BFA5-4B5E-A685-4FD02F53E6CE}"/>
              </a:ext>
            </a:extLst>
          </p:cNvPr>
          <p:cNvSpPr txBox="1"/>
          <p:nvPr/>
        </p:nvSpPr>
        <p:spPr>
          <a:xfrm>
            <a:off x="983581" y="5405969"/>
            <a:ext cx="8811629" cy="523220"/>
          </a:xfrm>
          <a:prstGeom prst="rect">
            <a:avLst/>
          </a:prstGeom>
          <a:noFill/>
        </p:spPr>
        <p:txBody>
          <a:bodyPr wrap="square" rtlCol="0">
            <a:spAutoFit/>
          </a:bodyPr>
          <a:lstStyle/>
          <a:p>
            <a:r>
              <a:rPr lang="en-US" sz="2800" dirty="0">
                <a:latin typeface="Century Schoolbook" charset="0"/>
                <a:ea typeface="Century Schoolbook" charset="0"/>
                <a:cs typeface="Century Schoolbook" charset="0"/>
              </a:rPr>
              <a:t>Not having a test set might be okay. (Only dev set.)</a:t>
            </a:r>
          </a:p>
        </p:txBody>
      </p:sp>
      <p:sp>
        <p:nvSpPr>
          <p:cNvPr id="4" name="Rectangle 3">
            <a:extLst>
              <a:ext uri="{FF2B5EF4-FFF2-40B4-BE49-F238E27FC236}">
                <a16:creationId xmlns:a16="http://schemas.microsoft.com/office/drawing/2014/main" id="{93086CF9-E721-4D65-992A-8BD2ACB1F62B}"/>
              </a:ext>
            </a:extLst>
          </p:cNvPr>
          <p:cNvSpPr/>
          <p:nvPr/>
        </p:nvSpPr>
        <p:spPr>
          <a:xfrm>
            <a:off x="983581" y="3573978"/>
            <a:ext cx="7023526" cy="461665"/>
          </a:xfrm>
          <a:prstGeom prst="rect">
            <a:avLst/>
          </a:prstGeom>
        </p:spPr>
        <p:txBody>
          <a:bodyPr wrap="none">
            <a:spAutoFit/>
          </a:bodyPr>
          <a:lstStyle/>
          <a:p>
            <a:r>
              <a:rPr lang="ru-RU" sz="2400" dirty="0" err="1"/>
              <a:t>Make</a:t>
            </a:r>
            <a:r>
              <a:rPr lang="ru-RU" sz="2400" dirty="0"/>
              <a:t> </a:t>
            </a:r>
            <a:r>
              <a:rPr lang="ru-RU" sz="2400" dirty="0" err="1"/>
              <a:t>sure</a:t>
            </a:r>
            <a:r>
              <a:rPr lang="ru-RU" sz="2400" dirty="0"/>
              <a:t> "</a:t>
            </a:r>
            <a:r>
              <a:rPr lang="ru-RU" sz="2400" dirty="0" err="1"/>
              <a:t>dev</a:t>
            </a:r>
            <a:r>
              <a:rPr lang="ru-RU" sz="2400" dirty="0"/>
              <a:t>" </a:t>
            </a:r>
            <a:r>
              <a:rPr lang="ru-RU" sz="2400" dirty="0" err="1"/>
              <a:t>and</a:t>
            </a:r>
            <a:r>
              <a:rPr lang="ru-RU" sz="2400" dirty="0"/>
              <a:t> </a:t>
            </a:r>
            <a:r>
              <a:rPr lang="ru-RU" sz="2400" dirty="0" err="1"/>
              <a:t>test</a:t>
            </a:r>
            <a:r>
              <a:rPr lang="ru-RU" sz="2400" dirty="0"/>
              <a:t> </a:t>
            </a:r>
            <a:r>
              <a:rPr lang="ru-RU" sz="2400" dirty="0" err="1"/>
              <a:t>come</a:t>
            </a:r>
            <a:r>
              <a:rPr lang="ru-RU" sz="2400" dirty="0"/>
              <a:t> </a:t>
            </a:r>
            <a:r>
              <a:rPr lang="ru-RU" sz="2400" dirty="0" err="1"/>
              <a:t>from</a:t>
            </a:r>
            <a:r>
              <a:rPr lang="ru-RU" sz="2400" dirty="0"/>
              <a:t> </a:t>
            </a:r>
            <a:r>
              <a:rPr lang="ru-RU" sz="2400" dirty="0" err="1"/>
              <a:t>same</a:t>
            </a:r>
            <a:r>
              <a:rPr lang="ru-RU" sz="2400" dirty="0"/>
              <a:t> </a:t>
            </a:r>
            <a:r>
              <a:rPr lang="ru-RU" sz="2400" dirty="0" err="1"/>
              <a:t>distribution</a:t>
            </a:r>
            <a:endParaRPr lang="ru-RU" sz="2400" dirty="0"/>
          </a:p>
        </p:txBody>
      </p:sp>
    </p:spTree>
    <p:extLst>
      <p:ext uri="{BB962C8B-B14F-4D97-AF65-F5344CB8AC3E}">
        <p14:creationId xmlns:p14="http://schemas.microsoft.com/office/powerpoint/2010/main" val="409324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D693-11CF-4103-AF09-7859E56E7764}"/>
              </a:ext>
            </a:extLst>
          </p:cNvPr>
          <p:cNvSpPr>
            <a:spLocks noGrp="1"/>
          </p:cNvSpPr>
          <p:nvPr>
            <p:ph type="title"/>
          </p:nvPr>
        </p:nvSpPr>
        <p:spPr/>
        <p:txBody>
          <a:bodyPr/>
          <a:lstStyle/>
          <a:p>
            <a:r>
              <a:rPr lang="en-US" dirty="0"/>
              <a:t>Question. Why do we normalize the inputs ?</a:t>
            </a:r>
            <a:endParaRPr lang="ru-RU" dirty="0"/>
          </a:p>
        </p:txBody>
      </p:sp>
      <p:sp>
        <p:nvSpPr>
          <p:cNvPr id="3" name="Content Placeholder 2">
            <a:extLst>
              <a:ext uri="{FF2B5EF4-FFF2-40B4-BE49-F238E27FC236}">
                <a16:creationId xmlns:a16="http://schemas.microsoft.com/office/drawing/2014/main" id="{E80E8524-BA77-459A-81E8-2C5504914960}"/>
              </a:ext>
            </a:extLst>
          </p:cNvPr>
          <p:cNvSpPr>
            <a:spLocks noGrp="1"/>
          </p:cNvSpPr>
          <p:nvPr>
            <p:ph idx="1"/>
          </p:nvPr>
        </p:nvSpPr>
        <p:spPr/>
        <p:txBody>
          <a:bodyPr/>
          <a:lstStyle/>
          <a:p>
            <a:pPr marL="514350" indent="-514350">
              <a:buFont typeface="+mj-lt"/>
              <a:buAutoNum type="alphaLcParenR"/>
            </a:pPr>
            <a:r>
              <a:rPr lang="en-US" dirty="0"/>
              <a:t>Normalization is another word for regularization--It helps to reduce variance</a:t>
            </a:r>
          </a:p>
          <a:p>
            <a:pPr marL="514350" indent="-514350">
              <a:buFont typeface="+mj-lt"/>
              <a:buAutoNum type="alphaLcParenR"/>
            </a:pPr>
            <a:r>
              <a:rPr lang="en-US" dirty="0"/>
              <a:t>It makes the parameter initialization faster</a:t>
            </a:r>
          </a:p>
          <a:p>
            <a:pPr marL="514350" indent="-514350">
              <a:buFont typeface="+mj-lt"/>
              <a:buAutoNum type="alphaLcParenR"/>
            </a:pPr>
            <a:r>
              <a:rPr lang="en-US" dirty="0"/>
              <a:t>It makes the cost function faster to optimize</a:t>
            </a:r>
          </a:p>
          <a:p>
            <a:pPr marL="514350" indent="-514350">
              <a:buFont typeface="+mj-lt"/>
              <a:buAutoNum type="alphaLcParenR"/>
            </a:pPr>
            <a:r>
              <a:rPr lang="en-US" dirty="0"/>
              <a:t>It makes it easier to visualize the data</a:t>
            </a:r>
            <a:endParaRPr lang="ru-RU" dirty="0"/>
          </a:p>
        </p:txBody>
      </p:sp>
    </p:spTree>
    <p:extLst>
      <p:ext uri="{BB962C8B-B14F-4D97-AF65-F5344CB8AC3E}">
        <p14:creationId xmlns:p14="http://schemas.microsoft.com/office/powerpoint/2010/main" val="2155837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D693-11CF-4103-AF09-7859E56E7764}"/>
              </a:ext>
            </a:extLst>
          </p:cNvPr>
          <p:cNvSpPr>
            <a:spLocks noGrp="1"/>
          </p:cNvSpPr>
          <p:nvPr>
            <p:ph type="title"/>
          </p:nvPr>
        </p:nvSpPr>
        <p:spPr/>
        <p:txBody>
          <a:bodyPr/>
          <a:lstStyle/>
          <a:p>
            <a:r>
              <a:rPr lang="en-US" dirty="0"/>
              <a:t>Question. Why do we normalize the inputs ?</a:t>
            </a:r>
            <a:endParaRPr lang="ru-RU" dirty="0"/>
          </a:p>
        </p:txBody>
      </p:sp>
      <p:sp>
        <p:nvSpPr>
          <p:cNvPr id="3" name="Content Placeholder 2">
            <a:extLst>
              <a:ext uri="{FF2B5EF4-FFF2-40B4-BE49-F238E27FC236}">
                <a16:creationId xmlns:a16="http://schemas.microsoft.com/office/drawing/2014/main" id="{E80E8524-BA77-459A-81E8-2C5504914960}"/>
              </a:ext>
            </a:extLst>
          </p:cNvPr>
          <p:cNvSpPr>
            <a:spLocks noGrp="1"/>
          </p:cNvSpPr>
          <p:nvPr>
            <p:ph idx="1"/>
          </p:nvPr>
        </p:nvSpPr>
        <p:spPr/>
        <p:txBody>
          <a:bodyPr/>
          <a:lstStyle/>
          <a:p>
            <a:pPr marL="514350" indent="-514350">
              <a:buFont typeface="+mj-lt"/>
              <a:buAutoNum type="alphaLcParenR"/>
            </a:pPr>
            <a:r>
              <a:rPr lang="en-US" dirty="0"/>
              <a:t>Normalization is another word for regularization--It helps to reduce variance</a:t>
            </a:r>
          </a:p>
          <a:p>
            <a:pPr marL="514350" indent="-514350">
              <a:buFont typeface="+mj-lt"/>
              <a:buAutoNum type="alphaLcParenR"/>
            </a:pPr>
            <a:r>
              <a:rPr lang="en-US" dirty="0"/>
              <a:t>It makes the parameter initialization faster</a:t>
            </a:r>
          </a:p>
          <a:p>
            <a:pPr marL="514350" indent="-514350">
              <a:buFont typeface="+mj-lt"/>
              <a:buAutoNum type="alphaLcParenR"/>
            </a:pPr>
            <a:r>
              <a:rPr lang="en-US" b="1" dirty="0"/>
              <a:t>It makes the cost function faster to optimize</a:t>
            </a:r>
          </a:p>
          <a:p>
            <a:pPr marL="514350" indent="-514350">
              <a:buFont typeface="+mj-lt"/>
              <a:buAutoNum type="alphaLcParenR"/>
            </a:pPr>
            <a:r>
              <a:rPr lang="en-US" dirty="0"/>
              <a:t>It makes it easier to visualize the data</a:t>
            </a:r>
            <a:endParaRPr lang="ru-RU" dirty="0"/>
          </a:p>
        </p:txBody>
      </p:sp>
    </p:spTree>
    <p:extLst>
      <p:ext uri="{BB962C8B-B14F-4D97-AF65-F5344CB8AC3E}">
        <p14:creationId xmlns:p14="http://schemas.microsoft.com/office/powerpoint/2010/main" val="2581986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AA3B-CC8D-433D-9DE7-A546E9C28CB7}"/>
              </a:ext>
            </a:extLst>
          </p:cNvPr>
          <p:cNvSpPr>
            <a:spLocks noGrp="1"/>
          </p:cNvSpPr>
          <p:nvPr>
            <p:ph type="title"/>
          </p:nvPr>
        </p:nvSpPr>
        <p:spPr/>
        <p:txBody>
          <a:bodyPr>
            <a:normAutofit/>
          </a:bodyPr>
          <a:lstStyle/>
          <a:p>
            <a:r>
              <a:rPr lang="en-US" sz="3000" b="1" dirty="0"/>
              <a:t>Question. </a:t>
            </a:r>
            <a:r>
              <a:rPr lang="en-US" sz="3000" dirty="0"/>
              <a:t>Which of these techniques are useful for reducing variance (reducing overfitting)? (Check all that apply.)</a:t>
            </a:r>
            <a:endParaRPr lang="ru-RU" sz="3000" dirty="0"/>
          </a:p>
        </p:txBody>
      </p:sp>
      <p:sp>
        <p:nvSpPr>
          <p:cNvPr id="3" name="Content Placeholder 2">
            <a:extLst>
              <a:ext uri="{FF2B5EF4-FFF2-40B4-BE49-F238E27FC236}">
                <a16:creationId xmlns:a16="http://schemas.microsoft.com/office/drawing/2014/main" id="{64B2FC24-C54B-4535-948D-F40B0AB0C2C5}"/>
              </a:ext>
            </a:extLst>
          </p:cNvPr>
          <p:cNvSpPr>
            <a:spLocks noGrp="1"/>
          </p:cNvSpPr>
          <p:nvPr>
            <p:ph idx="1"/>
          </p:nvPr>
        </p:nvSpPr>
        <p:spPr/>
        <p:txBody>
          <a:bodyPr/>
          <a:lstStyle/>
          <a:p>
            <a:pPr marL="514350" indent="-514350">
              <a:buFont typeface="+mj-lt"/>
              <a:buAutoNum type="alphaLcParenR"/>
            </a:pPr>
            <a:r>
              <a:rPr lang="en-US" dirty="0"/>
              <a:t>Dropout</a:t>
            </a:r>
          </a:p>
          <a:p>
            <a:pPr marL="514350" indent="-514350">
              <a:buFont typeface="+mj-lt"/>
              <a:buAutoNum type="alphaLcParenR"/>
            </a:pPr>
            <a:r>
              <a:rPr lang="en-US" dirty="0"/>
              <a:t>Xavier initialization</a:t>
            </a:r>
          </a:p>
          <a:p>
            <a:pPr marL="514350" indent="-514350">
              <a:buFont typeface="+mj-lt"/>
              <a:buAutoNum type="alphaLcParenR"/>
            </a:pPr>
            <a:r>
              <a:rPr lang="en-US" dirty="0"/>
              <a:t>Vanishing gradient</a:t>
            </a:r>
          </a:p>
          <a:p>
            <a:pPr marL="514350" indent="-514350">
              <a:buFont typeface="+mj-lt"/>
              <a:buAutoNum type="alphaLcParenR"/>
            </a:pPr>
            <a:r>
              <a:rPr lang="en-US" dirty="0"/>
              <a:t>L2 regularization</a:t>
            </a:r>
          </a:p>
          <a:p>
            <a:pPr marL="514350" indent="-514350">
              <a:buFont typeface="+mj-lt"/>
              <a:buAutoNum type="alphaLcParenR"/>
            </a:pPr>
            <a:r>
              <a:rPr lang="en-US" dirty="0"/>
              <a:t>Data augmentation</a:t>
            </a:r>
          </a:p>
          <a:p>
            <a:pPr marL="514350" indent="-514350">
              <a:buFont typeface="+mj-lt"/>
              <a:buAutoNum type="alphaLcParenR"/>
            </a:pPr>
            <a:r>
              <a:rPr lang="en-US" dirty="0"/>
              <a:t>Exploding gradient</a:t>
            </a:r>
          </a:p>
          <a:p>
            <a:pPr marL="514350" indent="-514350">
              <a:buFont typeface="+mj-lt"/>
              <a:buAutoNum type="alphaLcParenR"/>
            </a:pPr>
            <a:r>
              <a:rPr lang="en-US" dirty="0"/>
              <a:t>Gradient Checking</a:t>
            </a:r>
            <a:endParaRPr lang="ru-RU" dirty="0"/>
          </a:p>
        </p:txBody>
      </p:sp>
    </p:spTree>
    <p:extLst>
      <p:ext uri="{BB962C8B-B14F-4D97-AF65-F5344CB8AC3E}">
        <p14:creationId xmlns:p14="http://schemas.microsoft.com/office/powerpoint/2010/main" val="71144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AA3B-CC8D-433D-9DE7-A546E9C28CB7}"/>
              </a:ext>
            </a:extLst>
          </p:cNvPr>
          <p:cNvSpPr>
            <a:spLocks noGrp="1"/>
          </p:cNvSpPr>
          <p:nvPr>
            <p:ph type="title"/>
          </p:nvPr>
        </p:nvSpPr>
        <p:spPr/>
        <p:txBody>
          <a:bodyPr>
            <a:normAutofit/>
          </a:bodyPr>
          <a:lstStyle/>
          <a:p>
            <a:r>
              <a:rPr lang="en-US" sz="3000" b="1" dirty="0"/>
              <a:t>Question. </a:t>
            </a:r>
            <a:r>
              <a:rPr lang="en-US" sz="3000" dirty="0"/>
              <a:t>Which of these techniques are useful for reducing variance (reducing overfitting)? (Check all that apply.)</a:t>
            </a:r>
            <a:endParaRPr lang="ru-RU" sz="3000" dirty="0"/>
          </a:p>
        </p:txBody>
      </p:sp>
      <p:sp>
        <p:nvSpPr>
          <p:cNvPr id="3" name="Content Placeholder 2">
            <a:extLst>
              <a:ext uri="{FF2B5EF4-FFF2-40B4-BE49-F238E27FC236}">
                <a16:creationId xmlns:a16="http://schemas.microsoft.com/office/drawing/2014/main" id="{64B2FC24-C54B-4535-948D-F40B0AB0C2C5}"/>
              </a:ext>
            </a:extLst>
          </p:cNvPr>
          <p:cNvSpPr>
            <a:spLocks noGrp="1"/>
          </p:cNvSpPr>
          <p:nvPr>
            <p:ph idx="1"/>
          </p:nvPr>
        </p:nvSpPr>
        <p:spPr/>
        <p:txBody>
          <a:bodyPr/>
          <a:lstStyle/>
          <a:p>
            <a:pPr marL="514350" indent="-514350">
              <a:buFont typeface="+mj-lt"/>
              <a:buAutoNum type="alphaLcParenR"/>
            </a:pPr>
            <a:r>
              <a:rPr lang="en-US" b="1" dirty="0"/>
              <a:t>Dropout</a:t>
            </a:r>
          </a:p>
          <a:p>
            <a:pPr marL="514350" indent="-514350">
              <a:buFont typeface="+mj-lt"/>
              <a:buAutoNum type="alphaLcParenR"/>
            </a:pPr>
            <a:r>
              <a:rPr lang="en-US" dirty="0"/>
              <a:t>Xavier initialization</a:t>
            </a:r>
          </a:p>
          <a:p>
            <a:pPr marL="514350" indent="-514350">
              <a:buFont typeface="+mj-lt"/>
              <a:buAutoNum type="alphaLcParenR"/>
            </a:pPr>
            <a:r>
              <a:rPr lang="en-US" dirty="0"/>
              <a:t>Vanishing gradient</a:t>
            </a:r>
          </a:p>
          <a:p>
            <a:pPr marL="514350" indent="-514350">
              <a:buFont typeface="+mj-lt"/>
              <a:buAutoNum type="alphaLcParenR"/>
            </a:pPr>
            <a:r>
              <a:rPr lang="en-US" b="1" dirty="0"/>
              <a:t>L2 regularization</a:t>
            </a:r>
          </a:p>
          <a:p>
            <a:pPr marL="514350" indent="-514350">
              <a:buFont typeface="+mj-lt"/>
              <a:buAutoNum type="alphaLcParenR"/>
            </a:pPr>
            <a:r>
              <a:rPr lang="en-US" b="1" dirty="0"/>
              <a:t>Data augmentation</a:t>
            </a:r>
          </a:p>
          <a:p>
            <a:pPr marL="514350" indent="-514350">
              <a:buFont typeface="+mj-lt"/>
              <a:buAutoNum type="alphaLcParenR"/>
            </a:pPr>
            <a:r>
              <a:rPr lang="en-US" dirty="0"/>
              <a:t>Exploding gradient</a:t>
            </a:r>
          </a:p>
          <a:p>
            <a:pPr marL="514350" indent="-514350">
              <a:buFont typeface="+mj-lt"/>
              <a:buAutoNum type="alphaLcParenR"/>
            </a:pPr>
            <a:r>
              <a:rPr lang="en-US" dirty="0"/>
              <a:t>Gradient Checking</a:t>
            </a:r>
            <a:endParaRPr lang="ru-RU" dirty="0"/>
          </a:p>
        </p:txBody>
      </p:sp>
    </p:spTree>
    <p:extLst>
      <p:ext uri="{BB962C8B-B14F-4D97-AF65-F5344CB8AC3E}">
        <p14:creationId xmlns:p14="http://schemas.microsoft.com/office/powerpoint/2010/main" val="2483658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82EF-7BBC-4906-A60A-B2F1B56525D1}"/>
              </a:ext>
            </a:extLst>
          </p:cNvPr>
          <p:cNvSpPr>
            <a:spLocks noGrp="1"/>
          </p:cNvSpPr>
          <p:nvPr>
            <p:ph type="title"/>
          </p:nvPr>
        </p:nvSpPr>
        <p:spPr/>
        <p:txBody>
          <a:bodyPr/>
          <a:lstStyle/>
          <a:p>
            <a:r>
              <a:rPr lang="en-US" dirty="0"/>
              <a:t>Reading materials.</a:t>
            </a:r>
            <a:endParaRPr lang="ru-RU" dirty="0"/>
          </a:p>
        </p:txBody>
      </p:sp>
      <p:sp>
        <p:nvSpPr>
          <p:cNvPr id="3" name="Content Placeholder 2">
            <a:extLst>
              <a:ext uri="{FF2B5EF4-FFF2-40B4-BE49-F238E27FC236}">
                <a16:creationId xmlns:a16="http://schemas.microsoft.com/office/drawing/2014/main" id="{BB37C78E-2EF7-4223-A225-6D6CB9686EA1}"/>
              </a:ext>
            </a:extLst>
          </p:cNvPr>
          <p:cNvSpPr>
            <a:spLocks noGrp="1"/>
          </p:cNvSpPr>
          <p:nvPr>
            <p:ph idx="1"/>
          </p:nvPr>
        </p:nvSpPr>
        <p:spPr/>
        <p:txBody>
          <a:bodyPr/>
          <a:lstStyle/>
          <a:p>
            <a:r>
              <a:rPr lang="en-US" dirty="0"/>
              <a:t>Machine Learning yearning. Andrew Ng. 2018.</a:t>
            </a:r>
          </a:p>
          <a:p>
            <a:pPr marL="0" indent="0">
              <a:buNone/>
            </a:pPr>
            <a:r>
              <a:rPr lang="en-US" dirty="0">
                <a:hlinkClick r:id="rId2"/>
              </a:rPr>
              <a:t>https://www.deeplearning.ai/machine-learning-yearning/</a:t>
            </a:r>
            <a:endParaRPr lang="en-US" dirty="0"/>
          </a:p>
          <a:p>
            <a:pPr marL="0" indent="0">
              <a:buNone/>
            </a:pPr>
            <a:endParaRPr lang="en-US" dirty="0">
              <a:hlinkClick r:id="rId3"/>
            </a:endParaRPr>
          </a:p>
          <a:p>
            <a:pPr marL="0" indent="0">
              <a:buNone/>
            </a:pPr>
            <a:r>
              <a:rPr lang="en-US" dirty="0">
                <a:hlinkClick r:id="rId3"/>
              </a:rPr>
              <a:t>Nitish Srivastava, et. al. Dropout: A Simple Way to Prevent Neural Networks from Overfitting</a:t>
            </a:r>
            <a:endParaRPr lang="en-US" dirty="0"/>
          </a:p>
          <a:p>
            <a:pPr marL="0" indent="0">
              <a:buNone/>
            </a:pPr>
            <a:endParaRPr lang="en-US" dirty="0"/>
          </a:p>
          <a:p>
            <a:endParaRPr lang="en-US" dirty="0"/>
          </a:p>
          <a:p>
            <a:endParaRPr lang="ru-RU" dirty="0"/>
          </a:p>
        </p:txBody>
      </p:sp>
    </p:spTree>
    <p:extLst>
      <p:ext uri="{BB962C8B-B14F-4D97-AF65-F5344CB8AC3E}">
        <p14:creationId xmlns:p14="http://schemas.microsoft.com/office/powerpoint/2010/main" val="347507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Generalization, </a:t>
            </a:r>
            <a:r>
              <a:rPr lang="en-US" dirty="0"/>
              <a:t>Overfitting, </a:t>
            </a:r>
            <a:r>
              <a:rPr lang="en-US" dirty="0" err="1"/>
              <a:t>Underfitting</a:t>
            </a:r>
            <a:r>
              <a:rPr lang="en-US" dirty="0"/>
              <a:t>.</a:t>
            </a:r>
          </a:p>
        </p:txBody>
      </p:sp>
      <p:sp>
        <p:nvSpPr>
          <p:cNvPr id="3" name="Content Placeholder 2"/>
          <p:cNvSpPr>
            <a:spLocks noGrp="1"/>
          </p:cNvSpPr>
          <p:nvPr>
            <p:ph idx="1"/>
          </p:nvPr>
        </p:nvSpPr>
        <p:spPr/>
        <p:txBody>
          <a:bodyPr>
            <a:normAutofit lnSpcReduction="10000"/>
          </a:bodyPr>
          <a:lstStyle/>
          <a:p>
            <a:r>
              <a:rPr lang="en-US" b="1" i="1" dirty="0"/>
              <a:t>Generalization</a:t>
            </a:r>
            <a:r>
              <a:rPr lang="en-US" i="1" dirty="0"/>
              <a:t> is the model’s ability to give sensible outputs to sets of input that it has never seen before.</a:t>
            </a:r>
          </a:p>
          <a:p>
            <a:endParaRPr lang="en-US" i="1" dirty="0"/>
          </a:p>
          <a:p>
            <a:r>
              <a:rPr lang="en-US" b="1" i="1" dirty="0"/>
              <a:t>Overfitting</a:t>
            </a:r>
            <a:r>
              <a:rPr lang="en-US" dirty="0"/>
              <a:t> is the case where the overall cost is really small, but the generalization of the model is unreliable. This is due to the model learning “too much” from the training data set.</a:t>
            </a:r>
          </a:p>
          <a:p>
            <a:endParaRPr lang="en-US" dirty="0"/>
          </a:p>
          <a:p>
            <a:r>
              <a:rPr lang="en-US" b="1" i="1" dirty="0" err="1"/>
              <a:t>Underfitting</a:t>
            </a:r>
            <a:r>
              <a:rPr lang="en-US" b="1" i="1" dirty="0"/>
              <a:t> </a:t>
            </a:r>
            <a:r>
              <a:rPr lang="en-US" dirty="0"/>
              <a:t>is the case where the model has “ not learned enough” from the training data, resulting in low generalization and unreliable predictions.</a:t>
            </a:r>
          </a:p>
        </p:txBody>
      </p:sp>
      <p:sp>
        <p:nvSpPr>
          <p:cNvPr id="4" name="Rectangle 3"/>
          <p:cNvSpPr/>
          <p:nvPr/>
        </p:nvSpPr>
        <p:spPr>
          <a:xfrm>
            <a:off x="592667" y="6325130"/>
            <a:ext cx="10761133" cy="276999"/>
          </a:xfrm>
          <a:prstGeom prst="rect">
            <a:avLst/>
          </a:prstGeom>
        </p:spPr>
        <p:txBody>
          <a:bodyPr wrap="square">
            <a:spAutoFit/>
          </a:bodyPr>
          <a:lstStyle/>
          <a:p>
            <a:r>
              <a:rPr lang="en-US" sz="1200" dirty="0">
                <a:hlinkClick r:id="rId2"/>
              </a:rPr>
              <a:t>https://towardsdatascience.com/what-are-overfitting-and-underfitting-in-machine-learning-a96b30864690</a:t>
            </a:r>
            <a:endParaRPr lang="en-US" sz="1200" dirty="0"/>
          </a:p>
        </p:txBody>
      </p:sp>
    </p:spTree>
    <p:extLst>
      <p:ext uri="{BB962C8B-B14F-4D97-AF65-F5344CB8AC3E}">
        <p14:creationId xmlns:p14="http://schemas.microsoft.com/office/powerpoint/2010/main" val="46659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508000" y="381001"/>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a:t>Example: Logistic regression</a:t>
            </a:r>
          </a:p>
        </p:txBody>
      </p:sp>
      <p:grpSp>
        <p:nvGrpSpPr>
          <p:cNvPr id="13320" name="Group 4"/>
          <p:cNvGrpSpPr>
            <a:grpSpLocks/>
          </p:cNvGrpSpPr>
          <p:nvPr/>
        </p:nvGrpSpPr>
        <p:grpSpPr bwMode="auto">
          <a:xfrm>
            <a:off x="408518" y="1051984"/>
            <a:ext cx="3390900" cy="3019332"/>
            <a:chOff x="306551" y="789242"/>
            <a:chExt cx="2542756" cy="2264312"/>
          </a:xfrm>
        </p:grpSpPr>
        <p:grpSp>
          <p:nvGrpSpPr>
            <p:cNvPr id="13402" name="Group 14"/>
            <p:cNvGrpSpPr>
              <a:grpSpLocks/>
            </p:cNvGrpSpPr>
            <p:nvPr/>
          </p:nvGrpSpPr>
          <p:grpSpPr bwMode="auto">
            <a:xfrm>
              <a:off x="306551" y="876547"/>
              <a:ext cx="2485615" cy="2177007"/>
              <a:chOff x="306551" y="747561"/>
              <a:chExt cx="2485615" cy="2177007"/>
            </a:xfrm>
          </p:grpSpPr>
          <p:sp>
            <p:nvSpPr>
              <p:cNvPr id="35" name="Oval 34">
                <a:extLst>
                  <a:ext uri="{FF2B5EF4-FFF2-40B4-BE49-F238E27FC236}">
                    <a16:creationId xmlns:a16="http://schemas.microsoft.com/office/drawing/2014/main" id="{D625B36B-C602-4E84-85A6-7E654E205608}"/>
                  </a:ext>
                </a:extLst>
              </p:cNvPr>
              <p:cNvSpPr/>
              <p:nvPr/>
            </p:nvSpPr>
            <p:spPr>
              <a:xfrm>
                <a:off x="1204928" y="1220597"/>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6" name="Oval 35">
                <a:extLst>
                  <a:ext uri="{FF2B5EF4-FFF2-40B4-BE49-F238E27FC236}">
                    <a16:creationId xmlns:a16="http://schemas.microsoft.com/office/drawing/2014/main" id="{FD1CFA71-35F7-471F-9750-0880CC5D6231}"/>
                  </a:ext>
                </a:extLst>
              </p:cNvPr>
              <p:cNvSpPr/>
              <p:nvPr/>
            </p:nvSpPr>
            <p:spPr>
              <a:xfrm>
                <a:off x="1750938" y="947569"/>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7" name="Oval 36">
                <a:extLst>
                  <a:ext uri="{FF2B5EF4-FFF2-40B4-BE49-F238E27FC236}">
                    <a16:creationId xmlns:a16="http://schemas.microsoft.com/office/drawing/2014/main" id="{EE61C3CC-1140-468C-93A8-A6E42A94694B}"/>
                  </a:ext>
                </a:extLst>
              </p:cNvPr>
              <p:cNvSpPr/>
              <p:nvPr/>
            </p:nvSpPr>
            <p:spPr>
              <a:xfrm>
                <a:off x="1360477" y="1523785"/>
                <a:ext cx="169834"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8" name="Oval 37">
                <a:extLst>
                  <a:ext uri="{FF2B5EF4-FFF2-40B4-BE49-F238E27FC236}">
                    <a16:creationId xmlns:a16="http://schemas.microsoft.com/office/drawing/2014/main" id="{B14F5EFC-2ABF-4E56-ABAF-496EE0B35CB8}"/>
                  </a:ext>
                </a:extLst>
              </p:cNvPr>
              <p:cNvSpPr/>
              <p:nvPr/>
            </p:nvSpPr>
            <p:spPr>
              <a:xfrm>
                <a:off x="1530311" y="774547"/>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9" name="Cross 38">
                <a:extLst>
                  <a:ext uri="{FF2B5EF4-FFF2-40B4-BE49-F238E27FC236}">
                    <a16:creationId xmlns:a16="http://schemas.microsoft.com/office/drawing/2014/main" id="{9961114A-FA1A-4DD8-AB85-074E98EF8B5D}"/>
                  </a:ext>
                </a:extLst>
              </p:cNvPr>
              <p:cNvSpPr/>
              <p:nvPr/>
            </p:nvSpPr>
            <p:spPr>
              <a:xfrm rot="2734294">
                <a:off x="1032703" y="2223030"/>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0" name="Cross 39">
                <a:extLst>
                  <a:ext uri="{FF2B5EF4-FFF2-40B4-BE49-F238E27FC236}">
                    <a16:creationId xmlns:a16="http://schemas.microsoft.com/office/drawing/2014/main" id="{1E20B04A-83CA-4772-8D02-9B62DBABBA71}"/>
                  </a:ext>
                </a:extLst>
              </p:cNvPr>
              <p:cNvSpPr/>
              <p:nvPr/>
            </p:nvSpPr>
            <p:spPr>
              <a:xfrm rot="2734294">
                <a:off x="1032703" y="1532524"/>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1" name="Cross 40">
                <a:extLst>
                  <a:ext uri="{FF2B5EF4-FFF2-40B4-BE49-F238E27FC236}">
                    <a16:creationId xmlns:a16="http://schemas.microsoft.com/office/drawing/2014/main" id="{339C3AA5-7A38-42C7-9B4B-659BD77F4B6D}"/>
                  </a:ext>
                </a:extLst>
              </p:cNvPr>
              <p:cNvSpPr/>
              <p:nvPr/>
            </p:nvSpPr>
            <p:spPr>
              <a:xfrm rot="2734294">
                <a:off x="1262852" y="1954764"/>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2" name="Cross 41">
                <a:extLst>
                  <a:ext uri="{FF2B5EF4-FFF2-40B4-BE49-F238E27FC236}">
                    <a16:creationId xmlns:a16="http://schemas.microsoft.com/office/drawing/2014/main" id="{5D5CDC2D-EBAB-44A9-9C25-2AA7C6D4D480}"/>
                  </a:ext>
                </a:extLst>
              </p:cNvPr>
              <p:cNvSpPr/>
              <p:nvPr/>
            </p:nvSpPr>
            <p:spPr>
              <a:xfrm rot="2734294">
                <a:off x="936675" y="1939685"/>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414" name="TextBox 42"/>
              <p:cNvSpPr txBox="1">
                <a:spLocks noChangeArrowheads="1"/>
              </p:cNvSpPr>
              <p:nvPr/>
            </p:nvSpPr>
            <p:spPr bwMode="auto">
              <a:xfrm>
                <a:off x="1546700" y="2578348"/>
                <a:ext cx="316380"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1</a:t>
                </a:r>
              </a:p>
            </p:txBody>
          </p:sp>
          <p:sp>
            <p:nvSpPr>
              <p:cNvPr id="13415" name="TextBox 43"/>
              <p:cNvSpPr txBox="1">
                <a:spLocks noChangeArrowheads="1"/>
              </p:cNvSpPr>
              <p:nvPr/>
            </p:nvSpPr>
            <p:spPr bwMode="auto">
              <a:xfrm>
                <a:off x="306551" y="1202476"/>
                <a:ext cx="316380"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2</a:t>
                </a:r>
              </a:p>
            </p:txBody>
          </p:sp>
          <p:cxnSp>
            <p:nvCxnSpPr>
              <p:cNvPr id="45" name="Straight Arrow Connector 44">
                <a:extLst>
                  <a:ext uri="{FF2B5EF4-FFF2-40B4-BE49-F238E27FC236}">
                    <a16:creationId xmlns:a16="http://schemas.microsoft.com/office/drawing/2014/main" id="{37AC491F-9452-4ED7-8688-E799C23F07F9}"/>
                  </a:ext>
                </a:extLst>
              </p:cNvPr>
              <p:cNvCxnSpPr/>
              <p:nvPr/>
            </p:nvCxnSpPr>
            <p:spPr>
              <a:xfrm flipV="1">
                <a:off x="668441" y="747561"/>
                <a:ext cx="0" cy="1995323"/>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109AFA3-0D7F-462F-9836-AEB012A981B0}"/>
                  </a:ext>
                </a:extLst>
              </p:cNvPr>
              <p:cNvCxnSpPr/>
              <p:nvPr/>
            </p:nvCxnSpPr>
            <p:spPr>
              <a:xfrm>
                <a:off x="560509" y="2590497"/>
                <a:ext cx="2231657"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Cross 46">
                <a:extLst>
                  <a:ext uri="{FF2B5EF4-FFF2-40B4-BE49-F238E27FC236}">
                    <a16:creationId xmlns:a16="http://schemas.microsoft.com/office/drawing/2014/main" id="{EDEF9CF6-0C8A-48C4-95BE-B36AEBAFC7AC}"/>
                  </a:ext>
                </a:extLst>
              </p:cNvPr>
              <p:cNvSpPr/>
              <p:nvPr/>
            </p:nvSpPr>
            <p:spPr>
              <a:xfrm rot="2734294">
                <a:off x="1358880" y="2271444"/>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8" name="Cross 47">
                <a:extLst>
                  <a:ext uri="{FF2B5EF4-FFF2-40B4-BE49-F238E27FC236}">
                    <a16:creationId xmlns:a16="http://schemas.microsoft.com/office/drawing/2014/main" id="{C4FAE82D-0807-42EC-B452-34BC083F8D57}"/>
                  </a:ext>
                </a:extLst>
              </p:cNvPr>
              <p:cNvSpPr/>
              <p:nvPr/>
            </p:nvSpPr>
            <p:spPr>
              <a:xfrm rot="2734294">
                <a:off x="1733468" y="2058737"/>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9" name="Cross 48">
                <a:extLst>
                  <a:ext uri="{FF2B5EF4-FFF2-40B4-BE49-F238E27FC236}">
                    <a16:creationId xmlns:a16="http://schemas.microsoft.com/office/drawing/2014/main" id="{C356D835-72E9-45EA-9016-80FA266E344E}"/>
                  </a:ext>
                </a:extLst>
              </p:cNvPr>
              <p:cNvSpPr/>
              <p:nvPr/>
            </p:nvSpPr>
            <p:spPr>
              <a:xfrm rot="2734294">
                <a:off x="2044567" y="2271444"/>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0" name="Cross 49">
                <a:extLst>
                  <a:ext uri="{FF2B5EF4-FFF2-40B4-BE49-F238E27FC236}">
                    <a16:creationId xmlns:a16="http://schemas.microsoft.com/office/drawing/2014/main" id="{B0F3DDDE-1E09-452A-A348-6D8DE02BDDA7}"/>
                  </a:ext>
                </a:extLst>
              </p:cNvPr>
              <p:cNvSpPr/>
              <p:nvPr/>
            </p:nvSpPr>
            <p:spPr>
              <a:xfrm rot="2734294">
                <a:off x="2031869" y="1988893"/>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1" name="Cross 50">
                <a:extLst>
                  <a:ext uri="{FF2B5EF4-FFF2-40B4-BE49-F238E27FC236}">
                    <a16:creationId xmlns:a16="http://schemas.microsoft.com/office/drawing/2014/main" id="{BEFA47E5-2E35-421D-88B2-3F95E6905DAE}"/>
                  </a:ext>
                </a:extLst>
              </p:cNvPr>
              <p:cNvSpPr/>
              <p:nvPr/>
            </p:nvSpPr>
            <p:spPr>
              <a:xfrm rot="2734294">
                <a:off x="2366777" y="1985718"/>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2" name="Cross 51">
                <a:extLst>
                  <a:ext uri="{FF2B5EF4-FFF2-40B4-BE49-F238E27FC236}">
                    <a16:creationId xmlns:a16="http://schemas.microsoft.com/office/drawing/2014/main" id="{5456460F-D421-4735-A004-DA780898EF93}"/>
                  </a:ext>
                </a:extLst>
              </p:cNvPr>
              <p:cNvSpPr/>
              <p:nvPr/>
            </p:nvSpPr>
            <p:spPr>
              <a:xfrm rot="2734294">
                <a:off x="2200910" y="1497602"/>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3" name="Cross 52">
                <a:extLst>
                  <a:ext uri="{FF2B5EF4-FFF2-40B4-BE49-F238E27FC236}">
                    <a16:creationId xmlns:a16="http://schemas.microsoft.com/office/drawing/2014/main" id="{5B24B789-D3D5-4763-8ADB-16999B1A6268}"/>
                  </a:ext>
                </a:extLst>
              </p:cNvPr>
              <p:cNvSpPr/>
              <p:nvPr/>
            </p:nvSpPr>
            <p:spPr>
              <a:xfrm rot="2734294">
                <a:off x="1638234" y="1512682"/>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4" name="Cross 53">
                <a:extLst>
                  <a:ext uri="{FF2B5EF4-FFF2-40B4-BE49-F238E27FC236}">
                    <a16:creationId xmlns:a16="http://schemas.microsoft.com/office/drawing/2014/main" id="{E17AD800-F8A1-401D-97D1-D7F44EFF361B}"/>
                  </a:ext>
                </a:extLst>
              </p:cNvPr>
              <p:cNvSpPr/>
              <p:nvPr/>
            </p:nvSpPr>
            <p:spPr>
              <a:xfrm rot="2734294">
                <a:off x="735096" y="1301562"/>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5" name="Cross 54">
                <a:extLst>
                  <a:ext uri="{FF2B5EF4-FFF2-40B4-BE49-F238E27FC236}">
                    <a16:creationId xmlns:a16="http://schemas.microsoft.com/office/drawing/2014/main" id="{8E12A27B-BCAB-4AA1-B90A-301AD764B3E4}"/>
                  </a:ext>
                </a:extLst>
              </p:cNvPr>
              <p:cNvSpPr/>
              <p:nvPr/>
            </p:nvSpPr>
            <p:spPr>
              <a:xfrm rot="2734294">
                <a:off x="714462" y="1698405"/>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6" name="Cross 55">
                <a:extLst>
                  <a:ext uri="{FF2B5EF4-FFF2-40B4-BE49-F238E27FC236}">
                    <a16:creationId xmlns:a16="http://schemas.microsoft.com/office/drawing/2014/main" id="{0BCF2785-67EB-466E-BC23-91391312E8A5}"/>
                  </a:ext>
                </a:extLst>
              </p:cNvPr>
              <p:cNvSpPr/>
              <p:nvPr/>
            </p:nvSpPr>
            <p:spPr>
              <a:xfrm rot="2734294">
                <a:off x="1030322" y="949167"/>
                <a:ext cx="223818" cy="223800"/>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7" name="Oval 56">
                <a:extLst>
                  <a:ext uri="{FF2B5EF4-FFF2-40B4-BE49-F238E27FC236}">
                    <a16:creationId xmlns:a16="http://schemas.microsoft.com/office/drawing/2014/main" id="{65F78FF8-0309-4511-AAF1-7298658E5FB6}"/>
                  </a:ext>
                </a:extLst>
              </p:cNvPr>
              <p:cNvSpPr/>
              <p:nvPr/>
            </p:nvSpPr>
            <p:spPr>
              <a:xfrm>
                <a:off x="1544597" y="1738079"/>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8" name="Oval 57">
                <a:extLst>
                  <a:ext uri="{FF2B5EF4-FFF2-40B4-BE49-F238E27FC236}">
                    <a16:creationId xmlns:a16="http://schemas.microsoft.com/office/drawing/2014/main" id="{1A5A0DD4-3F06-42A0-B77C-2F3C183EDAFA}"/>
                  </a:ext>
                </a:extLst>
              </p:cNvPr>
              <p:cNvSpPr/>
              <p:nvPr/>
            </p:nvSpPr>
            <p:spPr>
              <a:xfrm>
                <a:off x="1973151" y="1738079"/>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59" name="Oval 58">
                <a:extLst>
                  <a:ext uri="{FF2B5EF4-FFF2-40B4-BE49-F238E27FC236}">
                    <a16:creationId xmlns:a16="http://schemas.microsoft.com/office/drawing/2014/main" id="{CB4047AD-AB48-453A-A6E6-C737E1626CDF}"/>
                  </a:ext>
                </a:extLst>
              </p:cNvPr>
              <p:cNvSpPr/>
              <p:nvPr/>
            </p:nvSpPr>
            <p:spPr>
              <a:xfrm>
                <a:off x="2235045" y="1752366"/>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0" name="Oval 59">
                <a:extLst>
                  <a:ext uri="{FF2B5EF4-FFF2-40B4-BE49-F238E27FC236}">
                    <a16:creationId xmlns:a16="http://schemas.microsoft.com/office/drawing/2014/main" id="{076F41E2-C7A0-4244-BE14-A219CA6501C0}"/>
                  </a:ext>
                </a:extLst>
              </p:cNvPr>
              <p:cNvSpPr/>
              <p:nvPr/>
            </p:nvSpPr>
            <p:spPr>
              <a:xfrm>
                <a:off x="2477893" y="1457115"/>
                <a:ext cx="169834"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1" name="Oval 60">
                <a:extLst>
                  <a:ext uri="{FF2B5EF4-FFF2-40B4-BE49-F238E27FC236}">
                    <a16:creationId xmlns:a16="http://schemas.microsoft.com/office/drawing/2014/main" id="{263C2491-B9E6-4A45-926E-003290E6F1CE}"/>
                  </a:ext>
                </a:extLst>
              </p:cNvPr>
              <p:cNvSpPr/>
              <p:nvPr/>
            </p:nvSpPr>
            <p:spPr>
              <a:xfrm>
                <a:off x="1955691" y="1279330"/>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2" name="Oval 61">
                <a:extLst>
                  <a:ext uri="{FF2B5EF4-FFF2-40B4-BE49-F238E27FC236}">
                    <a16:creationId xmlns:a16="http://schemas.microsoft.com/office/drawing/2014/main" id="{4AC56F50-7DFD-45B0-9F65-4AD05983F1CD}"/>
                  </a:ext>
                </a:extLst>
              </p:cNvPr>
              <p:cNvSpPr/>
              <p:nvPr/>
            </p:nvSpPr>
            <p:spPr>
              <a:xfrm>
                <a:off x="2215998" y="1220597"/>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3" name="Oval 62">
                <a:extLst>
                  <a:ext uri="{FF2B5EF4-FFF2-40B4-BE49-F238E27FC236}">
                    <a16:creationId xmlns:a16="http://schemas.microsoft.com/office/drawing/2014/main" id="{96783A96-93BC-49EF-AAD7-7D69BC545157}"/>
                  </a:ext>
                </a:extLst>
              </p:cNvPr>
              <p:cNvSpPr/>
              <p:nvPr/>
            </p:nvSpPr>
            <p:spPr>
              <a:xfrm>
                <a:off x="1458886" y="1058685"/>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4" name="Oval 63">
                <a:extLst>
                  <a:ext uri="{FF2B5EF4-FFF2-40B4-BE49-F238E27FC236}">
                    <a16:creationId xmlns:a16="http://schemas.microsoft.com/office/drawing/2014/main" id="{1CB96450-63E1-452A-AA04-AA7B8637A8AE}"/>
                  </a:ext>
                </a:extLst>
              </p:cNvPr>
              <p:cNvSpPr/>
              <p:nvPr/>
            </p:nvSpPr>
            <p:spPr>
              <a:xfrm>
                <a:off x="1673163" y="1220597"/>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5" name="Oval 64">
                <a:extLst>
                  <a:ext uri="{FF2B5EF4-FFF2-40B4-BE49-F238E27FC236}">
                    <a16:creationId xmlns:a16="http://schemas.microsoft.com/office/drawing/2014/main" id="{9171CE75-40B1-435F-AFF8-40620F0F9AC9}"/>
                  </a:ext>
                </a:extLst>
              </p:cNvPr>
              <p:cNvSpPr/>
              <p:nvPr/>
            </p:nvSpPr>
            <p:spPr>
              <a:xfrm>
                <a:off x="2039815" y="1028526"/>
                <a:ext cx="171422"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6" name="Oval 65">
                <a:extLst>
                  <a:ext uri="{FF2B5EF4-FFF2-40B4-BE49-F238E27FC236}">
                    <a16:creationId xmlns:a16="http://schemas.microsoft.com/office/drawing/2014/main" id="{FF3A70E4-6407-49EA-B153-2AF8875B2E91}"/>
                  </a:ext>
                </a:extLst>
              </p:cNvPr>
              <p:cNvSpPr/>
              <p:nvPr/>
            </p:nvSpPr>
            <p:spPr>
              <a:xfrm>
                <a:off x="2385833" y="944395"/>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67" name="Oval 66">
                <a:extLst>
                  <a:ext uri="{FF2B5EF4-FFF2-40B4-BE49-F238E27FC236}">
                    <a16:creationId xmlns:a16="http://schemas.microsoft.com/office/drawing/2014/main" id="{14852A91-EA78-4F12-8799-231F1990CB38}"/>
                  </a:ext>
                </a:extLst>
              </p:cNvPr>
              <p:cNvSpPr/>
              <p:nvPr/>
            </p:nvSpPr>
            <p:spPr>
              <a:xfrm>
                <a:off x="2030292" y="750736"/>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36" name="Cross 135">
              <a:extLst>
                <a:ext uri="{FF2B5EF4-FFF2-40B4-BE49-F238E27FC236}">
                  <a16:creationId xmlns:a16="http://schemas.microsoft.com/office/drawing/2014/main" id="{2006283F-E901-49D2-8401-F6B34C84C10C}"/>
                </a:ext>
              </a:extLst>
            </p:cNvPr>
            <p:cNvSpPr/>
            <p:nvPr/>
          </p:nvSpPr>
          <p:spPr>
            <a:xfrm rot="2734294">
              <a:off x="2625497" y="1997238"/>
              <a:ext cx="223820"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7" name="Cross 136">
              <a:extLst>
                <a:ext uri="{FF2B5EF4-FFF2-40B4-BE49-F238E27FC236}">
                  <a16:creationId xmlns:a16="http://schemas.microsoft.com/office/drawing/2014/main" id="{98390035-DCFA-4330-B936-A65FC4E93240}"/>
                </a:ext>
              </a:extLst>
            </p:cNvPr>
            <p:cNvSpPr/>
            <p:nvPr/>
          </p:nvSpPr>
          <p:spPr>
            <a:xfrm rot="2734294">
              <a:off x="731922" y="1006720"/>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8" name="Cross 137">
              <a:extLst>
                <a:ext uri="{FF2B5EF4-FFF2-40B4-BE49-F238E27FC236}">
                  <a16:creationId xmlns:a16="http://schemas.microsoft.com/office/drawing/2014/main" id="{D3860AFA-F908-4E94-B5D4-91D68CD44551}"/>
                </a:ext>
              </a:extLst>
            </p:cNvPr>
            <p:cNvSpPr/>
            <p:nvPr/>
          </p:nvSpPr>
          <p:spPr>
            <a:xfrm rot="2734294">
              <a:off x="1101748" y="789251"/>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3321" name="Group 138"/>
          <p:cNvGrpSpPr>
            <a:grpSpLocks/>
          </p:cNvGrpSpPr>
          <p:nvPr/>
        </p:nvGrpSpPr>
        <p:grpSpPr bwMode="auto">
          <a:xfrm>
            <a:off x="4127501" y="1062566"/>
            <a:ext cx="3390900" cy="3019336"/>
            <a:chOff x="306551" y="789240"/>
            <a:chExt cx="2542757" cy="2264314"/>
          </a:xfrm>
        </p:grpSpPr>
        <p:grpSp>
          <p:nvGrpSpPr>
            <p:cNvPr id="13365" name="Group 139"/>
            <p:cNvGrpSpPr>
              <a:grpSpLocks/>
            </p:cNvGrpSpPr>
            <p:nvPr/>
          </p:nvGrpSpPr>
          <p:grpSpPr bwMode="auto">
            <a:xfrm>
              <a:off x="306551" y="876547"/>
              <a:ext cx="2485616" cy="2177007"/>
              <a:chOff x="306551" y="747561"/>
              <a:chExt cx="2485616" cy="2177007"/>
            </a:xfrm>
          </p:grpSpPr>
          <p:sp>
            <p:nvSpPr>
              <p:cNvPr id="144" name="Oval 143">
                <a:extLst>
                  <a:ext uri="{FF2B5EF4-FFF2-40B4-BE49-F238E27FC236}">
                    <a16:creationId xmlns:a16="http://schemas.microsoft.com/office/drawing/2014/main" id="{C5E3A32E-1CFA-4E19-83AB-63D744AB33EF}"/>
                  </a:ext>
                </a:extLst>
              </p:cNvPr>
              <p:cNvSpPr/>
              <p:nvPr/>
            </p:nvSpPr>
            <p:spPr>
              <a:xfrm>
                <a:off x="1204928" y="1220597"/>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5" name="Oval 144">
                <a:extLst>
                  <a:ext uri="{FF2B5EF4-FFF2-40B4-BE49-F238E27FC236}">
                    <a16:creationId xmlns:a16="http://schemas.microsoft.com/office/drawing/2014/main" id="{C925C1FF-CBDF-4442-8617-5571C177B79D}"/>
                  </a:ext>
                </a:extLst>
              </p:cNvPr>
              <p:cNvSpPr/>
              <p:nvPr/>
            </p:nvSpPr>
            <p:spPr>
              <a:xfrm>
                <a:off x="1750938" y="947569"/>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6" name="Oval 145">
                <a:extLst>
                  <a:ext uri="{FF2B5EF4-FFF2-40B4-BE49-F238E27FC236}">
                    <a16:creationId xmlns:a16="http://schemas.microsoft.com/office/drawing/2014/main" id="{C5ABDC48-525C-4074-8160-60117D6EAC8A}"/>
                  </a:ext>
                </a:extLst>
              </p:cNvPr>
              <p:cNvSpPr/>
              <p:nvPr/>
            </p:nvSpPr>
            <p:spPr>
              <a:xfrm>
                <a:off x="1360478" y="1523783"/>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7" name="Oval 146">
                <a:extLst>
                  <a:ext uri="{FF2B5EF4-FFF2-40B4-BE49-F238E27FC236}">
                    <a16:creationId xmlns:a16="http://schemas.microsoft.com/office/drawing/2014/main" id="{EA4C0F1C-1D52-4E96-A2E0-A6D6B2A9CF4E}"/>
                  </a:ext>
                </a:extLst>
              </p:cNvPr>
              <p:cNvSpPr/>
              <p:nvPr/>
            </p:nvSpPr>
            <p:spPr>
              <a:xfrm>
                <a:off x="1530313" y="774546"/>
                <a:ext cx="169834"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8" name="Cross 147">
                <a:extLst>
                  <a:ext uri="{FF2B5EF4-FFF2-40B4-BE49-F238E27FC236}">
                    <a16:creationId xmlns:a16="http://schemas.microsoft.com/office/drawing/2014/main" id="{D118E05E-CE65-439D-AEB1-B3598E2C192D}"/>
                  </a:ext>
                </a:extLst>
              </p:cNvPr>
              <p:cNvSpPr/>
              <p:nvPr/>
            </p:nvSpPr>
            <p:spPr>
              <a:xfrm rot="2734294">
                <a:off x="1032703" y="2223028"/>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9" name="Cross 148">
                <a:extLst>
                  <a:ext uri="{FF2B5EF4-FFF2-40B4-BE49-F238E27FC236}">
                    <a16:creationId xmlns:a16="http://schemas.microsoft.com/office/drawing/2014/main" id="{7C00B908-A37C-48CF-94C7-A1CC66C1D43F}"/>
                  </a:ext>
                </a:extLst>
              </p:cNvPr>
              <p:cNvSpPr/>
              <p:nvPr/>
            </p:nvSpPr>
            <p:spPr>
              <a:xfrm rot="2734294">
                <a:off x="1032703" y="1532524"/>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0" name="Cross 149">
                <a:extLst>
                  <a:ext uri="{FF2B5EF4-FFF2-40B4-BE49-F238E27FC236}">
                    <a16:creationId xmlns:a16="http://schemas.microsoft.com/office/drawing/2014/main" id="{3F327EB5-882A-45C2-9322-2CA74D4E3FF5}"/>
                  </a:ext>
                </a:extLst>
              </p:cNvPr>
              <p:cNvSpPr/>
              <p:nvPr/>
            </p:nvSpPr>
            <p:spPr>
              <a:xfrm rot="2734294">
                <a:off x="1262854" y="1954764"/>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1" name="Cross 150">
                <a:extLst>
                  <a:ext uri="{FF2B5EF4-FFF2-40B4-BE49-F238E27FC236}">
                    <a16:creationId xmlns:a16="http://schemas.microsoft.com/office/drawing/2014/main" id="{567CEC2F-B327-4DAB-B9F4-ABE374A264E1}"/>
                  </a:ext>
                </a:extLst>
              </p:cNvPr>
              <p:cNvSpPr/>
              <p:nvPr/>
            </p:nvSpPr>
            <p:spPr>
              <a:xfrm rot="2734294">
                <a:off x="936676" y="1939683"/>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377" name="TextBox 151"/>
              <p:cNvSpPr txBox="1">
                <a:spLocks noChangeArrowheads="1"/>
              </p:cNvSpPr>
              <p:nvPr/>
            </p:nvSpPr>
            <p:spPr bwMode="auto">
              <a:xfrm>
                <a:off x="1546700" y="2578348"/>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1</a:t>
                </a:r>
              </a:p>
            </p:txBody>
          </p:sp>
          <p:sp>
            <p:nvSpPr>
              <p:cNvPr id="13378" name="TextBox 152"/>
              <p:cNvSpPr txBox="1">
                <a:spLocks noChangeArrowheads="1"/>
              </p:cNvSpPr>
              <p:nvPr/>
            </p:nvSpPr>
            <p:spPr bwMode="auto">
              <a:xfrm>
                <a:off x="306551" y="1202476"/>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2</a:t>
                </a:r>
              </a:p>
            </p:txBody>
          </p:sp>
          <p:cxnSp>
            <p:nvCxnSpPr>
              <p:cNvPr id="154" name="Straight Arrow Connector 153">
                <a:extLst>
                  <a:ext uri="{FF2B5EF4-FFF2-40B4-BE49-F238E27FC236}">
                    <a16:creationId xmlns:a16="http://schemas.microsoft.com/office/drawing/2014/main" id="{6AF0163D-76DD-4AEF-A2E2-8B9C4D6F7366}"/>
                  </a:ext>
                </a:extLst>
              </p:cNvPr>
              <p:cNvCxnSpPr/>
              <p:nvPr/>
            </p:nvCxnSpPr>
            <p:spPr>
              <a:xfrm flipV="1">
                <a:off x="668441" y="747561"/>
                <a:ext cx="0" cy="1995321"/>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F5098D0D-E5F1-42E4-B237-1E6DFF5B58B8}"/>
                  </a:ext>
                </a:extLst>
              </p:cNvPr>
              <p:cNvCxnSpPr/>
              <p:nvPr/>
            </p:nvCxnSpPr>
            <p:spPr>
              <a:xfrm>
                <a:off x="560509" y="2590495"/>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6" name="Cross 155">
                <a:extLst>
                  <a:ext uri="{FF2B5EF4-FFF2-40B4-BE49-F238E27FC236}">
                    <a16:creationId xmlns:a16="http://schemas.microsoft.com/office/drawing/2014/main" id="{17E8FA12-23BF-435B-ABC1-403FC9E4AECD}"/>
                  </a:ext>
                </a:extLst>
              </p:cNvPr>
              <p:cNvSpPr/>
              <p:nvPr/>
            </p:nvSpPr>
            <p:spPr>
              <a:xfrm rot="2734294">
                <a:off x="1358882" y="2271443"/>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7" name="Cross 156">
                <a:extLst>
                  <a:ext uri="{FF2B5EF4-FFF2-40B4-BE49-F238E27FC236}">
                    <a16:creationId xmlns:a16="http://schemas.microsoft.com/office/drawing/2014/main" id="{206AD41B-B7CA-4990-94FB-282A2F7037E6}"/>
                  </a:ext>
                </a:extLst>
              </p:cNvPr>
              <p:cNvSpPr/>
              <p:nvPr/>
            </p:nvSpPr>
            <p:spPr>
              <a:xfrm rot="2734294">
                <a:off x="1733470" y="2058736"/>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8" name="Cross 157">
                <a:extLst>
                  <a:ext uri="{FF2B5EF4-FFF2-40B4-BE49-F238E27FC236}">
                    <a16:creationId xmlns:a16="http://schemas.microsoft.com/office/drawing/2014/main" id="{44D745E5-0F0C-408F-B8EC-524F35F84E69}"/>
                  </a:ext>
                </a:extLst>
              </p:cNvPr>
              <p:cNvSpPr/>
              <p:nvPr/>
            </p:nvSpPr>
            <p:spPr>
              <a:xfrm rot="2734294">
                <a:off x="2044569" y="2271443"/>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9" name="Cross 158">
                <a:extLst>
                  <a:ext uri="{FF2B5EF4-FFF2-40B4-BE49-F238E27FC236}">
                    <a16:creationId xmlns:a16="http://schemas.microsoft.com/office/drawing/2014/main" id="{0290EEAF-AD3A-4DE2-823E-D1550EE3693D}"/>
                  </a:ext>
                </a:extLst>
              </p:cNvPr>
              <p:cNvSpPr/>
              <p:nvPr/>
            </p:nvSpPr>
            <p:spPr>
              <a:xfrm rot="2734294">
                <a:off x="2031871" y="1988892"/>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0" name="Cross 159">
                <a:extLst>
                  <a:ext uri="{FF2B5EF4-FFF2-40B4-BE49-F238E27FC236}">
                    <a16:creationId xmlns:a16="http://schemas.microsoft.com/office/drawing/2014/main" id="{DC08AB62-05D7-433F-B3F4-D6A711B20A2D}"/>
                  </a:ext>
                </a:extLst>
              </p:cNvPr>
              <p:cNvSpPr/>
              <p:nvPr/>
            </p:nvSpPr>
            <p:spPr>
              <a:xfrm rot="2734294">
                <a:off x="2366778" y="1985717"/>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1" name="Cross 160">
                <a:extLst>
                  <a:ext uri="{FF2B5EF4-FFF2-40B4-BE49-F238E27FC236}">
                    <a16:creationId xmlns:a16="http://schemas.microsoft.com/office/drawing/2014/main" id="{8206C1B3-E712-4BF5-A535-492D288EFDD6}"/>
                  </a:ext>
                </a:extLst>
              </p:cNvPr>
              <p:cNvSpPr/>
              <p:nvPr/>
            </p:nvSpPr>
            <p:spPr>
              <a:xfrm rot="2734294">
                <a:off x="2200911" y="1497602"/>
                <a:ext cx="223818"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2" name="Cross 161">
                <a:extLst>
                  <a:ext uri="{FF2B5EF4-FFF2-40B4-BE49-F238E27FC236}">
                    <a16:creationId xmlns:a16="http://schemas.microsoft.com/office/drawing/2014/main" id="{F71855B5-97EF-48D2-B0E8-B6279A715417}"/>
                  </a:ext>
                </a:extLst>
              </p:cNvPr>
              <p:cNvSpPr/>
              <p:nvPr/>
            </p:nvSpPr>
            <p:spPr>
              <a:xfrm rot="2734294">
                <a:off x="1638236" y="1512681"/>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3" name="Cross 162">
                <a:extLst>
                  <a:ext uri="{FF2B5EF4-FFF2-40B4-BE49-F238E27FC236}">
                    <a16:creationId xmlns:a16="http://schemas.microsoft.com/office/drawing/2014/main" id="{9B71C977-F849-47DE-AD25-25AFC8D713F9}"/>
                  </a:ext>
                </a:extLst>
              </p:cNvPr>
              <p:cNvSpPr/>
              <p:nvPr/>
            </p:nvSpPr>
            <p:spPr>
              <a:xfrm rot="2734294">
                <a:off x="735096" y="1301561"/>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4" name="Cross 163">
                <a:extLst>
                  <a:ext uri="{FF2B5EF4-FFF2-40B4-BE49-F238E27FC236}">
                    <a16:creationId xmlns:a16="http://schemas.microsoft.com/office/drawing/2014/main" id="{AC4AB7DC-8E71-42BB-86E4-C0722170B5D1}"/>
                  </a:ext>
                </a:extLst>
              </p:cNvPr>
              <p:cNvSpPr/>
              <p:nvPr/>
            </p:nvSpPr>
            <p:spPr>
              <a:xfrm rot="2734294">
                <a:off x="714463" y="1698403"/>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5" name="Cross 164">
                <a:extLst>
                  <a:ext uri="{FF2B5EF4-FFF2-40B4-BE49-F238E27FC236}">
                    <a16:creationId xmlns:a16="http://schemas.microsoft.com/office/drawing/2014/main" id="{80A23A00-1FDC-4DD6-A581-022213C8EC8A}"/>
                  </a:ext>
                </a:extLst>
              </p:cNvPr>
              <p:cNvSpPr/>
              <p:nvPr/>
            </p:nvSpPr>
            <p:spPr>
              <a:xfrm rot="2734294">
                <a:off x="1030323" y="949165"/>
                <a:ext cx="223819"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6" name="Oval 165">
                <a:extLst>
                  <a:ext uri="{FF2B5EF4-FFF2-40B4-BE49-F238E27FC236}">
                    <a16:creationId xmlns:a16="http://schemas.microsoft.com/office/drawing/2014/main" id="{4A84495F-64B8-453B-81B9-DB9432DE688E}"/>
                  </a:ext>
                </a:extLst>
              </p:cNvPr>
              <p:cNvSpPr/>
              <p:nvPr/>
            </p:nvSpPr>
            <p:spPr>
              <a:xfrm>
                <a:off x="1544597" y="1738079"/>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7" name="Oval 166">
                <a:extLst>
                  <a:ext uri="{FF2B5EF4-FFF2-40B4-BE49-F238E27FC236}">
                    <a16:creationId xmlns:a16="http://schemas.microsoft.com/office/drawing/2014/main" id="{F34B6044-1FC1-4454-8124-0A6A6BAF98DE}"/>
                  </a:ext>
                </a:extLst>
              </p:cNvPr>
              <p:cNvSpPr/>
              <p:nvPr/>
            </p:nvSpPr>
            <p:spPr>
              <a:xfrm>
                <a:off x="1973152" y="1738079"/>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8" name="Oval 167">
                <a:extLst>
                  <a:ext uri="{FF2B5EF4-FFF2-40B4-BE49-F238E27FC236}">
                    <a16:creationId xmlns:a16="http://schemas.microsoft.com/office/drawing/2014/main" id="{F5193DDB-D239-4208-8C8A-E767489E68BA}"/>
                  </a:ext>
                </a:extLst>
              </p:cNvPr>
              <p:cNvSpPr/>
              <p:nvPr/>
            </p:nvSpPr>
            <p:spPr>
              <a:xfrm>
                <a:off x="2235047" y="1752364"/>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9" name="Oval 168">
                <a:extLst>
                  <a:ext uri="{FF2B5EF4-FFF2-40B4-BE49-F238E27FC236}">
                    <a16:creationId xmlns:a16="http://schemas.microsoft.com/office/drawing/2014/main" id="{52F0B962-9CB0-490A-8739-046F98D967CB}"/>
                  </a:ext>
                </a:extLst>
              </p:cNvPr>
              <p:cNvSpPr/>
              <p:nvPr/>
            </p:nvSpPr>
            <p:spPr>
              <a:xfrm>
                <a:off x="2477894" y="1457114"/>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0" name="Oval 169">
                <a:extLst>
                  <a:ext uri="{FF2B5EF4-FFF2-40B4-BE49-F238E27FC236}">
                    <a16:creationId xmlns:a16="http://schemas.microsoft.com/office/drawing/2014/main" id="{33427977-4113-4C72-887E-4870D3E8620F}"/>
                  </a:ext>
                </a:extLst>
              </p:cNvPr>
              <p:cNvSpPr/>
              <p:nvPr/>
            </p:nvSpPr>
            <p:spPr>
              <a:xfrm>
                <a:off x="1955693" y="1279329"/>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1" name="Oval 170">
                <a:extLst>
                  <a:ext uri="{FF2B5EF4-FFF2-40B4-BE49-F238E27FC236}">
                    <a16:creationId xmlns:a16="http://schemas.microsoft.com/office/drawing/2014/main" id="{520DD309-0082-4F77-8A8C-9C9B453592FE}"/>
                  </a:ext>
                </a:extLst>
              </p:cNvPr>
              <p:cNvSpPr/>
              <p:nvPr/>
            </p:nvSpPr>
            <p:spPr>
              <a:xfrm>
                <a:off x="2216000" y="1220597"/>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2" name="Oval 171">
                <a:extLst>
                  <a:ext uri="{FF2B5EF4-FFF2-40B4-BE49-F238E27FC236}">
                    <a16:creationId xmlns:a16="http://schemas.microsoft.com/office/drawing/2014/main" id="{D2B51D7B-9A87-47A0-9FDB-AEE73BF75EBD}"/>
                  </a:ext>
                </a:extLst>
              </p:cNvPr>
              <p:cNvSpPr/>
              <p:nvPr/>
            </p:nvSpPr>
            <p:spPr>
              <a:xfrm>
                <a:off x="1458886" y="1058685"/>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3" name="Oval 172">
                <a:extLst>
                  <a:ext uri="{FF2B5EF4-FFF2-40B4-BE49-F238E27FC236}">
                    <a16:creationId xmlns:a16="http://schemas.microsoft.com/office/drawing/2014/main" id="{6AAF5970-314A-44FA-B505-5F5AC4574411}"/>
                  </a:ext>
                </a:extLst>
              </p:cNvPr>
              <p:cNvSpPr/>
              <p:nvPr/>
            </p:nvSpPr>
            <p:spPr>
              <a:xfrm>
                <a:off x="1673164" y="1220597"/>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4" name="Oval 173">
                <a:extLst>
                  <a:ext uri="{FF2B5EF4-FFF2-40B4-BE49-F238E27FC236}">
                    <a16:creationId xmlns:a16="http://schemas.microsoft.com/office/drawing/2014/main" id="{15D7BF38-7C9B-4708-BCC5-052CBA2136C5}"/>
                  </a:ext>
                </a:extLst>
              </p:cNvPr>
              <p:cNvSpPr/>
              <p:nvPr/>
            </p:nvSpPr>
            <p:spPr>
              <a:xfrm>
                <a:off x="2039816" y="1028525"/>
                <a:ext cx="171422"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5" name="Oval 174">
                <a:extLst>
                  <a:ext uri="{FF2B5EF4-FFF2-40B4-BE49-F238E27FC236}">
                    <a16:creationId xmlns:a16="http://schemas.microsoft.com/office/drawing/2014/main" id="{ABEC0A37-B105-488F-8127-EBF5BF176944}"/>
                  </a:ext>
                </a:extLst>
              </p:cNvPr>
              <p:cNvSpPr/>
              <p:nvPr/>
            </p:nvSpPr>
            <p:spPr>
              <a:xfrm>
                <a:off x="2385834" y="944395"/>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76" name="Oval 175">
                <a:extLst>
                  <a:ext uri="{FF2B5EF4-FFF2-40B4-BE49-F238E27FC236}">
                    <a16:creationId xmlns:a16="http://schemas.microsoft.com/office/drawing/2014/main" id="{6762E489-AF59-4812-8C03-6435CBB56D88}"/>
                  </a:ext>
                </a:extLst>
              </p:cNvPr>
              <p:cNvSpPr/>
              <p:nvPr/>
            </p:nvSpPr>
            <p:spPr>
              <a:xfrm>
                <a:off x="2030292" y="750736"/>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41" name="Cross 140">
              <a:extLst>
                <a:ext uri="{FF2B5EF4-FFF2-40B4-BE49-F238E27FC236}">
                  <a16:creationId xmlns:a16="http://schemas.microsoft.com/office/drawing/2014/main" id="{DE60E688-EE53-44F8-B5E9-3503E22C4282}"/>
                </a:ext>
              </a:extLst>
            </p:cNvPr>
            <p:cNvSpPr/>
            <p:nvPr/>
          </p:nvSpPr>
          <p:spPr>
            <a:xfrm rot="2734294">
              <a:off x="2625499" y="1997238"/>
              <a:ext cx="223818"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2" name="Cross 141">
              <a:extLst>
                <a:ext uri="{FF2B5EF4-FFF2-40B4-BE49-F238E27FC236}">
                  <a16:creationId xmlns:a16="http://schemas.microsoft.com/office/drawing/2014/main" id="{4F132B0F-D394-4F15-8406-455229D4B88C}"/>
                </a:ext>
              </a:extLst>
            </p:cNvPr>
            <p:cNvSpPr/>
            <p:nvPr/>
          </p:nvSpPr>
          <p:spPr>
            <a:xfrm rot="2734294">
              <a:off x="731922" y="1006720"/>
              <a:ext cx="223818"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3" name="Cross 142">
              <a:extLst>
                <a:ext uri="{FF2B5EF4-FFF2-40B4-BE49-F238E27FC236}">
                  <a16:creationId xmlns:a16="http://schemas.microsoft.com/office/drawing/2014/main" id="{90AA5C0A-66E7-436E-95DC-DD92C10CAB0E}"/>
                </a:ext>
              </a:extLst>
            </p:cNvPr>
            <p:cNvSpPr/>
            <p:nvPr/>
          </p:nvSpPr>
          <p:spPr>
            <a:xfrm rot="2734294">
              <a:off x="1101749" y="789250"/>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3322" name="Group 176"/>
          <p:cNvGrpSpPr>
            <a:grpSpLocks/>
          </p:cNvGrpSpPr>
          <p:nvPr/>
        </p:nvGrpSpPr>
        <p:grpSpPr bwMode="auto">
          <a:xfrm>
            <a:off x="7886700" y="1060450"/>
            <a:ext cx="3390901" cy="3019334"/>
            <a:chOff x="306551" y="789240"/>
            <a:chExt cx="2542758" cy="2264314"/>
          </a:xfrm>
        </p:grpSpPr>
        <p:grpSp>
          <p:nvGrpSpPr>
            <p:cNvPr id="13328" name="Group 177"/>
            <p:cNvGrpSpPr>
              <a:grpSpLocks/>
            </p:cNvGrpSpPr>
            <p:nvPr/>
          </p:nvGrpSpPr>
          <p:grpSpPr bwMode="auto">
            <a:xfrm>
              <a:off x="306551" y="876546"/>
              <a:ext cx="2485616" cy="2177008"/>
              <a:chOff x="306551" y="747560"/>
              <a:chExt cx="2485616" cy="2177008"/>
            </a:xfrm>
          </p:grpSpPr>
          <p:sp>
            <p:nvSpPr>
              <p:cNvPr id="182" name="Oval 181">
                <a:extLst>
                  <a:ext uri="{FF2B5EF4-FFF2-40B4-BE49-F238E27FC236}">
                    <a16:creationId xmlns:a16="http://schemas.microsoft.com/office/drawing/2014/main" id="{BCBFF7E9-0553-4FF8-AABC-E7ECDE4335CC}"/>
                  </a:ext>
                </a:extLst>
              </p:cNvPr>
              <p:cNvSpPr/>
              <p:nvPr/>
            </p:nvSpPr>
            <p:spPr>
              <a:xfrm>
                <a:off x="1204928" y="1220596"/>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3" name="Oval 182">
                <a:extLst>
                  <a:ext uri="{FF2B5EF4-FFF2-40B4-BE49-F238E27FC236}">
                    <a16:creationId xmlns:a16="http://schemas.microsoft.com/office/drawing/2014/main" id="{30A9D0AC-3402-4FF6-BC4C-BBD5B3732479}"/>
                  </a:ext>
                </a:extLst>
              </p:cNvPr>
              <p:cNvSpPr/>
              <p:nvPr/>
            </p:nvSpPr>
            <p:spPr>
              <a:xfrm>
                <a:off x="1750938" y="947569"/>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4" name="Oval 183">
                <a:extLst>
                  <a:ext uri="{FF2B5EF4-FFF2-40B4-BE49-F238E27FC236}">
                    <a16:creationId xmlns:a16="http://schemas.microsoft.com/office/drawing/2014/main" id="{638EDFBF-6E14-4B74-926A-BEF75CF08EAF}"/>
                  </a:ext>
                </a:extLst>
              </p:cNvPr>
              <p:cNvSpPr/>
              <p:nvPr/>
            </p:nvSpPr>
            <p:spPr>
              <a:xfrm>
                <a:off x="1360478" y="1523784"/>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5" name="Oval 184">
                <a:extLst>
                  <a:ext uri="{FF2B5EF4-FFF2-40B4-BE49-F238E27FC236}">
                    <a16:creationId xmlns:a16="http://schemas.microsoft.com/office/drawing/2014/main" id="{638527A5-F7BA-4ED3-AF9D-D5410E9D3BE0}"/>
                  </a:ext>
                </a:extLst>
              </p:cNvPr>
              <p:cNvSpPr/>
              <p:nvPr/>
            </p:nvSpPr>
            <p:spPr>
              <a:xfrm>
                <a:off x="1530313" y="774546"/>
                <a:ext cx="169834"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6" name="Cross 185">
                <a:extLst>
                  <a:ext uri="{FF2B5EF4-FFF2-40B4-BE49-F238E27FC236}">
                    <a16:creationId xmlns:a16="http://schemas.microsoft.com/office/drawing/2014/main" id="{ED3F5959-2811-4DCA-9C88-8C66A50C5525}"/>
                  </a:ext>
                </a:extLst>
              </p:cNvPr>
              <p:cNvSpPr/>
              <p:nvPr/>
            </p:nvSpPr>
            <p:spPr>
              <a:xfrm rot="2734294">
                <a:off x="1032703" y="2223030"/>
                <a:ext cx="223819"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7" name="Cross 186">
                <a:extLst>
                  <a:ext uri="{FF2B5EF4-FFF2-40B4-BE49-F238E27FC236}">
                    <a16:creationId xmlns:a16="http://schemas.microsoft.com/office/drawing/2014/main" id="{60A813D7-2BA3-46A0-90E5-A5E52ABC0439}"/>
                  </a:ext>
                </a:extLst>
              </p:cNvPr>
              <p:cNvSpPr/>
              <p:nvPr/>
            </p:nvSpPr>
            <p:spPr>
              <a:xfrm rot="2734294">
                <a:off x="1032703" y="1532524"/>
                <a:ext cx="223820"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8" name="Cross 187">
                <a:extLst>
                  <a:ext uri="{FF2B5EF4-FFF2-40B4-BE49-F238E27FC236}">
                    <a16:creationId xmlns:a16="http://schemas.microsoft.com/office/drawing/2014/main" id="{077FF552-9B4A-48E7-920D-AA05CEC81ACB}"/>
                  </a:ext>
                </a:extLst>
              </p:cNvPr>
              <p:cNvSpPr/>
              <p:nvPr/>
            </p:nvSpPr>
            <p:spPr>
              <a:xfrm rot="2734294">
                <a:off x="1262853" y="1954764"/>
                <a:ext cx="223820"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9" name="Cross 188">
                <a:extLst>
                  <a:ext uri="{FF2B5EF4-FFF2-40B4-BE49-F238E27FC236}">
                    <a16:creationId xmlns:a16="http://schemas.microsoft.com/office/drawing/2014/main" id="{102D4B57-4AA0-413C-AFDB-F666B0334167}"/>
                  </a:ext>
                </a:extLst>
              </p:cNvPr>
              <p:cNvSpPr/>
              <p:nvPr/>
            </p:nvSpPr>
            <p:spPr>
              <a:xfrm rot="2734294">
                <a:off x="936676" y="1939684"/>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3340" name="TextBox 189"/>
              <p:cNvSpPr txBox="1">
                <a:spLocks noChangeArrowheads="1"/>
              </p:cNvSpPr>
              <p:nvPr/>
            </p:nvSpPr>
            <p:spPr bwMode="auto">
              <a:xfrm>
                <a:off x="1546700" y="2578348"/>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1</a:t>
                </a:r>
              </a:p>
            </p:txBody>
          </p:sp>
          <p:sp>
            <p:nvSpPr>
              <p:cNvPr id="13341" name="TextBox 190"/>
              <p:cNvSpPr txBox="1">
                <a:spLocks noChangeArrowheads="1"/>
              </p:cNvSpPr>
              <p:nvPr/>
            </p:nvSpPr>
            <p:spPr bwMode="auto">
              <a:xfrm>
                <a:off x="306551" y="1202476"/>
                <a:ext cx="31638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400"/>
                  <a:t>x</a:t>
                </a:r>
                <a:r>
                  <a:rPr lang="en-US" altLang="ru-RU" sz="2400" baseline="-25000"/>
                  <a:t>2</a:t>
                </a:r>
              </a:p>
            </p:txBody>
          </p:sp>
          <p:cxnSp>
            <p:nvCxnSpPr>
              <p:cNvPr id="192" name="Straight Arrow Connector 191">
                <a:extLst>
                  <a:ext uri="{FF2B5EF4-FFF2-40B4-BE49-F238E27FC236}">
                    <a16:creationId xmlns:a16="http://schemas.microsoft.com/office/drawing/2014/main" id="{B5F44FB2-4446-4B7E-A34A-559F107689FF}"/>
                  </a:ext>
                </a:extLst>
              </p:cNvPr>
              <p:cNvCxnSpPr/>
              <p:nvPr/>
            </p:nvCxnSpPr>
            <p:spPr>
              <a:xfrm flipV="1">
                <a:off x="668441" y="747560"/>
                <a:ext cx="0" cy="199532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7D2699D-51CF-4DCC-9D5C-10AD320A3FA1}"/>
                  </a:ext>
                </a:extLst>
              </p:cNvPr>
              <p:cNvCxnSpPr/>
              <p:nvPr/>
            </p:nvCxnSpPr>
            <p:spPr>
              <a:xfrm>
                <a:off x="560509" y="2590496"/>
                <a:ext cx="2231658"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4" name="Cross 193">
                <a:extLst>
                  <a:ext uri="{FF2B5EF4-FFF2-40B4-BE49-F238E27FC236}">
                    <a16:creationId xmlns:a16="http://schemas.microsoft.com/office/drawing/2014/main" id="{7058BE40-2FAF-419A-A9E5-4734D746020B}"/>
                  </a:ext>
                </a:extLst>
              </p:cNvPr>
              <p:cNvSpPr/>
              <p:nvPr/>
            </p:nvSpPr>
            <p:spPr>
              <a:xfrm rot="2734294">
                <a:off x="1358882" y="2271444"/>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5" name="Cross 194">
                <a:extLst>
                  <a:ext uri="{FF2B5EF4-FFF2-40B4-BE49-F238E27FC236}">
                    <a16:creationId xmlns:a16="http://schemas.microsoft.com/office/drawing/2014/main" id="{C2959DA2-0452-4470-BDB7-AAAC293142E7}"/>
                  </a:ext>
                </a:extLst>
              </p:cNvPr>
              <p:cNvSpPr/>
              <p:nvPr/>
            </p:nvSpPr>
            <p:spPr>
              <a:xfrm rot="2734294">
                <a:off x="1733470" y="2058736"/>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6" name="Cross 195">
                <a:extLst>
                  <a:ext uri="{FF2B5EF4-FFF2-40B4-BE49-F238E27FC236}">
                    <a16:creationId xmlns:a16="http://schemas.microsoft.com/office/drawing/2014/main" id="{CE25DB00-1587-4DD9-B244-892CA21468B4}"/>
                  </a:ext>
                </a:extLst>
              </p:cNvPr>
              <p:cNvSpPr/>
              <p:nvPr/>
            </p:nvSpPr>
            <p:spPr>
              <a:xfrm rot="2734294">
                <a:off x="2044569" y="2271444"/>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7" name="Cross 196">
                <a:extLst>
                  <a:ext uri="{FF2B5EF4-FFF2-40B4-BE49-F238E27FC236}">
                    <a16:creationId xmlns:a16="http://schemas.microsoft.com/office/drawing/2014/main" id="{01FC29AC-AFBA-47B2-ACE1-8A238B261722}"/>
                  </a:ext>
                </a:extLst>
              </p:cNvPr>
              <p:cNvSpPr/>
              <p:nvPr/>
            </p:nvSpPr>
            <p:spPr>
              <a:xfrm rot="2734294">
                <a:off x="2031871" y="1988892"/>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8" name="Cross 197">
                <a:extLst>
                  <a:ext uri="{FF2B5EF4-FFF2-40B4-BE49-F238E27FC236}">
                    <a16:creationId xmlns:a16="http://schemas.microsoft.com/office/drawing/2014/main" id="{6599F22B-4854-48A2-BC36-D0B079771325}"/>
                  </a:ext>
                </a:extLst>
              </p:cNvPr>
              <p:cNvSpPr/>
              <p:nvPr/>
            </p:nvSpPr>
            <p:spPr>
              <a:xfrm rot="2734294">
                <a:off x="2366778" y="1985717"/>
                <a:ext cx="223820"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9" name="Cross 198">
                <a:extLst>
                  <a:ext uri="{FF2B5EF4-FFF2-40B4-BE49-F238E27FC236}">
                    <a16:creationId xmlns:a16="http://schemas.microsoft.com/office/drawing/2014/main" id="{C2C31747-8CBE-4AF7-BF2A-4E3C6BA09D39}"/>
                  </a:ext>
                </a:extLst>
              </p:cNvPr>
              <p:cNvSpPr/>
              <p:nvPr/>
            </p:nvSpPr>
            <p:spPr>
              <a:xfrm rot="2734294">
                <a:off x="2200911" y="1497601"/>
                <a:ext cx="223820" cy="222213"/>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0" name="Cross 199">
                <a:extLst>
                  <a:ext uri="{FF2B5EF4-FFF2-40B4-BE49-F238E27FC236}">
                    <a16:creationId xmlns:a16="http://schemas.microsoft.com/office/drawing/2014/main" id="{D417721E-C369-437F-BCD7-FEEEB125ADA7}"/>
                  </a:ext>
                </a:extLst>
              </p:cNvPr>
              <p:cNvSpPr/>
              <p:nvPr/>
            </p:nvSpPr>
            <p:spPr>
              <a:xfrm rot="2734294">
                <a:off x="1638236" y="1512681"/>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1" name="Cross 200">
                <a:extLst>
                  <a:ext uri="{FF2B5EF4-FFF2-40B4-BE49-F238E27FC236}">
                    <a16:creationId xmlns:a16="http://schemas.microsoft.com/office/drawing/2014/main" id="{00F8BA24-4319-458E-90B8-E22E758DE9DD}"/>
                  </a:ext>
                </a:extLst>
              </p:cNvPr>
              <p:cNvSpPr/>
              <p:nvPr/>
            </p:nvSpPr>
            <p:spPr>
              <a:xfrm rot="2734294">
                <a:off x="735096" y="1301562"/>
                <a:ext cx="223819"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2" name="Cross 201">
                <a:extLst>
                  <a:ext uri="{FF2B5EF4-FFF2-40B4-BE49-F238E27FC236}">
                    <a16:creationId xmlns:a16="http://schemas.microsoft.com/office/drawing/2014/main" id="{91AAC855-AFCD-4331-B239-6943CE991A17}"/>
                  </a:ext>
                </a:extLst>
              </p:cNvPr>
              <p:cNvSpPr/>
              <p:nvPr/>
            </p:nvSpPr>
            <p:spPr>
              <a:xfrm rot="2734294">
                <a:off x="714463" y="1698404"/>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3" name="Cross 202">
                <a:extLst>
                  <a:ext uri="{FF2B5EF4-FFF2-40B4-BE49-F238E27FC236}">
                    <a16:creationId xmlns:a16="http://schemas.microsoft.com/office/drawing/2014/main" id="{1F74D63E-7B45-445D-868F-EC567A88CC3E}"/>
                  </a:ext>
                </a:extLst>
              </p:cNvPr>
              <p:cNvSpPr/>
              <p:nvPr/>
            </p:nvSpPr>
            <p:spPr>
              <a:xfrm rot="2734294">
                <a:off x="1030323" y="949166"/>
                <a:ext cx="223819" cy="223801"/>
              </a:xfrm>
              <a:prstGeom prst="plus">
                <a:avLst>
                  <a:gd name="adj" fmla="val 46579"/>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4" name="Oval 203">
                <a:extLst>
                  <a:ext uri="{FF2B5EF4-FFF2-40B4-BE49-F238E27FC236}">
                    <a16:creationId xmlns:a16="http://schemas.microsoft.com/office/drawing/2014/main" id="{5E6BD0BE-1C18-4BA2-8753-ADAE634E352F}"/>
                  </a:ext>
                </a:extLst>
              </p:cNvPr>
              <p:cNvSpPr/>
              <p:nvPr/>
            </p:nvSpPr>
            <p:spPr>
              <a:xfrm>
                <a:off x="1544597" y="1738079"/>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5" name="Oval 204">
                <a:extLst>
                  <a:ext uri="{FF2B5EF4-FFF2-40B4-BE49-F238E27FC236}">
                    <a16:creationId xmlns:a16="http://schemas.microsoft.com/office/drawing/2014/main" id="{B478D901-DB57-419A-8DA9-6D98B84CC19E}"/>
                  </a:ext>
                </a:extLst>
              </p:cNvPr>
              <p:cNvSpPr/>
              <p:nvPr/>
            </p:nvSpPr>
            <p:spPr>
              <a:xfrm>
                <a:off x="1973152" y="1738079"/>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6" name="Oval 205">
                <a:extLst>
                  <a:ext uri="{FF2B5EF4-FFF2-40B4-BE49-F238E27FC236}">
                    <a16:creationId xmlns:a16="http://schemas.microsoft.com/office/drawing/2014/main" id="{56BA1A5E-35CB-44E8-92B3-232FE9C928D7}"/>
                  </a:ext>
                </a:extLst>
              </p:cNvPr>
              <p:cNvSpPr/>
              <p:nvPr/>
            </p:nvSpPr>
            <p:spPr>
              <a:xfrm>
                <a:off x="2235047" y="1752365"/>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7" name="Oval 206">
                <a:extLst>
                  <a:ext uri="{FF2B5EF4-FFF2-40B4-BE49-F238E27FC236}">
                    <a16:creationId xmlns:a16="http://schemas.microsoft.com/office/drawing/2014/main" id="{7940B127-A24E-4136-ABEC-83C7CFEE156D}"/>
                  </a:ext>
                </a:extLst>
              </p:cNvPr>
              <p:cNvSpPr/>
              <p:nvPr/>
            </p:nvSpPr>
            <p:spPr>
              <a:xfrm>
                <a:off x="2477894" y="1457115"/>
                <a:ext cx="169835" cy="169848"/>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8" name="Oval 207">
                <a:extLst>
                  <a:ext uri="{FF2B5EF4-FFF2-40B4-BE49-F238E27FC236}">
                    <a16:creationId xmlns:a16="http://schemas.microsoft.com/office/drawing/2014/main" id="{8C7CC51E-D206-4DB5-8780-B3C8889805BF}"/>
                  </a:ext>
                </a:extLst>
              </p:cNvPr>
              <p:cNvSpPr/>
              <p:nvPr/>
            </p:nvSpPr>
            <p:spPr>
              <a:xfrm>
                <a:off x="1955693" y="1279329"/>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09" name="Oval 208">
                <a:extLst>
                  <a:ext uri="{FF2B5EF4-FFF2-40B4-BE49-F238E27FC236}">
                    <a16:creationId xmlns:a16="http://schemas.microsoft.com/office/drawing/2014/main" id="{12E0A2B1-5BDB-4E31-B760-4DB7521F6D27}"/>
                  </a:ext>
                </a:extLst>
              </p:cNvPr>
              <p:cNvSpPr/>
              <p:nvPr/>
            </p:nvSpPr>
            <p:spPr>
              <a:xfrm>
                <a:off x="2216000" y="1220596"/>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0" name="Oval 209">
                <a:extLst>
                  <a:ext uri="{FF2B5EF4-FFF2-40B4-BE49-F238E27FC236}">
                    <a16:creationId xmlns:a16="http://schemas.microsoft.com/office/drawing/2014/main" id="{E47ED21A-A8AC-4224-9A70-56942B30E7DF}"/>
                  </a:ext>
                </a:extLst>
              </p:cNvPr>
              <p:cNvSpPr/>
              <p:nvPr/>
            </p:nvSpPr>
            <p:spPr>
              <a:xfrm>
                <a:off x="1458886" y="1058684"/>
                <a:ext cx="169835"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1" name="Oval 210">
                <a:extLst>
                  <a:ext uri="{FF2B5EF4-FFF2-40B4-BE49-F238E27FC236}">
                    <a16:creationId xmlns:a16="http://schemas.microsoft.com/office/drawing/2014/main" id="{E6F88AF9-394D-491C-B441-B621DE1C62C7}"/>
                  </a:ext>
                </a:extLst>
              </p:cNvPr>
              <p:cNvSpPr/>
              <p:nvPr/>
            </p:nvSpPr>
            <p:spPr>
              <a:xfrm>
                <a:off x="1673164" y="1220596"/>
                <a:ext cx="169834"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2" name="Oval 211">
                <a:extLst>
                  <a:ext uri="{FF2B5EF4-FFF2-40B4-BE49-F238E27FC236}">
                    <a16:creationId xmlns:a16="http://schemas.microsoft.com/office/drawing/2014/main" id="{11AED9A9-443B-4F3D-86FB-995C18020EB0}"/>
                  </a:ext>
                </a:extLst>
              </p:cNvPr>
              <p:cNvSpPr/>
              <p:nvPr/>
            </p:nvSpPr>
            <p:spPr>
              <a:xfrm>
                <a:off x="2039816" y="1028525"/>
                <a:ext cx="171422" cy="171436"/>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3" name="Oval 212">
                <a:extLst>
                  <a:ext uri="{FF2B5EF4-FFF2-40B4-BE49-F238E27FC236}">
                    <a16:creationId xmlns:a16="http://schemas.microsoft.com/office/drawing/2014/main" id="{8145A5C8-3C23-4012-817F-CD33EC8DF5C8}"/>
                  </a:ext>
                </a:extLst>
              </p:cNvPr>
              <p:cNvSpPr/>
              <p:nvPr/>
            </p:nvSpPr>
            <p:spPr>
              <a:xfrm>
                <a:off x="2385834" y="944394"/>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14" name="Oval 213">
                <a:extLst>
                  <a:ext uri="{FF2B5EF4-FFF2-40B4-BE49-F238E27FC236}">
                    <a16:creationId xmlns:a16="http://schemas.microsoft.com/office/drawing/2014/main" id="{15D65BB0-0314-4B43-9CA8-9B025E05DCA3}"/>
                  </a:ext>
                </a:extLst>
              </p:cNvPr>
              <p:cNvSpPr/>
              <p:nvPr/>
            </p:nvSpPr>
            <p:spPr>
              <a:xfrm>
                <a:off x="2030292" y="750735"/>
                <a:ext cx="169835" cy="16984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79" name="Cross 178">
              <a:extLst>
                <a:ext uri="{FF2B5EF4-FFF2-40B4-BE49-F238E27FC236}">
                  <a16:creationId xmlns:a16="http://schemas.microsoft.com/office/drawing/2014/main" id="{C67D308D-BC4D-4958-A23A-9F1DBA175525}"/>
                </a:ext>
              </a:extLst>
            </p:cNvPr>
            <p:cNvSpPr/>
            <p:nvPr/>
          </p:nvSpPr>
          <p:spPr>
            <a:xfrm rot="2734294">
              <a:off x="2625499" y="1997238"/>
              <a:ext cx="223820"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0" name="Cross 179">
              <a:extLst>
                <a:ext uri="{FF2B5EF4-FFF2-40B4-BE49-F238E27FC236}">
                  <a16:creationId xmlns:a16="http://schemas.microsoft.com/office/drawing/2014/main" id="{4F2E2454-2656-40D1-AA2C-85B454E65A50}"/>
                </a:ext>
              </a:extLst>
            </p:cNvPr>
            <p:cNvSpPr/>
            <p:nvPr/>
          </p:nvSpPr>
          <p:spPr>
            <a:xfrm rot="2734294">
              <a:off x="731922" y="1006719"/>
              <a:ext cx="223820" cy="22380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1" name="Cross 180">
              <a:extLst>
                <a:ext uri="{FF2B5EF4-FFF2-40B4-BE49-F238E27FC236}">
                  <a16:creationId xmlns:a16="http://schemas.microsoft.com/office/drawing/2014/main" id="{88951FC6-FDF5-47A6-B4F5-4ABE00476273}"/>
                </a:ext>
              </a:extLst>
            </p:cNvPr>
            <p:cNvSpPr/>
            <p:nvPr/>
          </p:nvSpPr>
          <p:spPr>
            <a:xfrm rot="2734294">
              <a:off x="1101749" y="789250"/>
              <a:ext cx="223819" cy="2238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sp>
        <p:nvSpPr>
          <p:cNvPr id="13323" name="TextBox 122"/>
          <p:cNvSpPr txBox="1">
            <a:spLocks noChangeArrowheads="1"/>
          </p:cNvSpPr>
          <p:nvPr/>
        </p:nvSpPr>
        <p:spPr bwMode="auto">
          <a:xfrm>
            <a:off x="1064683" y="4949834"/>
            <a:ext cx="2482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ru-RU" sz="2800" dirty="0">
                <a:solidFill>
                  <a:srgbClr val="0070C0"/>
                </a:solidFill>
                <a:latin typeface="Andale Mono"/>
                <a:ea typeface="Andale Mono"/>
                <a:cs typeface="Andale Mono"/>
              </a:rPr>
              <a:t>“</a:t>
            </a:r>
            <a:r>
              <a:rPr lang="en-US" altLang="ru-RU" sz="2800" dirty="0" err="1">
                <a:solidFill>
                  <a:srgbClr val="0070C0"/>
                </a:solidFill>
                <a:latin typeface="Andale Mono"/>
                <a:ea typeface="Andale Mono"/>
                <a:cs typeface="Andale Mono"/>
              </a:rPr>
              <a:t>Underfit</a:t>
            </a:r>
            <a:r>
              <a:rPr lang="en-US" altLang="ru-RU" sz="2800" dirty="0">
                <a:solidFill>
                  <a:srgbClr val="0070C0"/>
                </a:solidFill>
                <a:latin typeface="Andale Mono"/>
                <a:ea typeface="Andale Mono"/>
                <a:cs typeface="Andale Mono"/>
              </a:rPr>
              <a:t>”</a:t>
            </a:r>
          </a:p>
        </p:txBody>
      </p:sp>
      <p:sp>
        <p:nvSpPr>
          <p:cNvPr id="13324" name="TextBox 123"/>
          <p:cNvSpPr txBox="1">
            <a:spLocks noChangeArrowheads="1"/>
          </p:cNvSpPr>
          <p:nvPr/>
        </p:nvSpPr>
        <p:spPr bwMode="auto">
          <a:xfrm>
            <a:off x="8814219" y="5191019"/>
            <a:ext cx="24828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ru-RU" sz="2800" dirty="0">
                <a:solidFill>
                  <a:srgbClr val="0070C0"/>
                </a:solidFill>
                <a:latin typeface="Andale Mono"/>
                <a:ea typeface="Andale Mono"/>
                <a:cs typeface="Andale Mono"/>
              </a:rPr>
              <a:t>“</a:t>
            </a:r>
            <a:r>
              <a:rPr lang="en-US" altLang="ru-RU" sz="2800" dirty="0" err="1">
                <a:solidFill>
                  <a:srgbClr val="0070C0"/>
                </a:solidFill>
                <a:latin typeface="Andale Mono"/>
                <a:ea typeface="Andale Mono"/>
                <a:cs typeface="Andale Mono"/>
              </a:rPr>
              <a:t>Overfit</a:t>
            </a:r>
            <a:r>
              <a:rPr lang="en-US" altLang="ru-RU" sz="2800" dirty="0">
                <a:solidFill>
                  <a:srgbClr val="0070C0"/>
                </a:solidFill>
                <a:latin typeface="Andale Mono"/>
                <a:ea typeface="Andale Mono"/>
                <a:cs typeface="Andale Mono"/>
              </a:rPr>
              <a:t>”</a:t>
            </a:r>
          </a:p>
        </p:txBody>
      </p:sp>
      <p:cxnSp>
        <p:nvCxnSpPr>
          <p:cNvPr id="3" name="Straight Connector 2">
            <a:extLst>
              <a:ext uri="{FF2B5EF4-FFF2-40B4-BE49-F238E27FC236}">
                <a16:creationId xmlns:a16="http://schemas.microsoft.com/office/drawing/2014/main" id="{01BD19B4-FA16-48BD-84C1-FAFA20D399B4}"/>
              </a:ext>
            </a:extLst>
          </p:cNvPr>
          <p:cNvCxnSpPr/>
          <p:nvPr/>
        </p:nvCxnSpPr>
        <p:spPr>
          <a:xfrm>
            <a:off x="774701" y="903818"/>
            <a:ext cx="2942167" cy="25971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Freeform 4">
            <a:extLst>
              <a:ext uri="{FF2B5EF4-FFF2-40B4-BE49-F238E27FC236}">
                <a16:creationId xmlns:a16="http://schemas.microsoft.com/office/drawing/2014/main" id="{EA7F27B5-A287-4CF0-906C-A950C10BA2E5}"/>
              </a:ext>
            </a:extLst>
          </p:cNvPr>
          <p:cNvSpPr/>
          <p:nvPr/>
        </p:nvSpPr>
        <p:spPr>
          <a:xfrm>
            <a:off x="5264151" y="751418"/>
            <a:ext cx="2540000" cy="2070100"/>
          </a:xfrm>
          <a:custGeom>
            <a:avLst/>
            <a:gdLst>
              <a:gd name="connsiteX0" fmla="*/ 441142 w 2483302"/>
              <a:gd name="connsiteY0" fmla="*/ 0 h 1999212"/>
              <a:gd name="connsiteX1" fmla="*/ 146502 w 2483302"/>
              <a:gd name="connsiteY1" fmla="*/ 1869440 h 1999212"/>
              <a:gd name="connsiteX2" fmla="*/ 2483302 w 2483302"/>
              <a:gd name="connsiteY2" fmla="*/ 1838960 h 1999212"/>
            </a:gdLst>
            <a:ahLst/>
            <a:cxnLst>
              <a:cxn ang="0">
                <a:pos x="connsiteX0" y="connsiteY0"/>
              </a:cxn>
              <a:cxn ang="0">
                <a:pos x="connsiteX1" y="connsiteY1"/>
              </a:cxn>
              <a:cxn ang="0">
                <a:pos x="connsiteX2" y="connsiteY2"/>
              </a:cxn>
            </a:cxnLst>
            <a:rect l="l" t="t" r="r" b="b"/>
            <a:pathLst>
              <a:path w="2483302" h="1999212">
                <a:moveTo>
                  <a:pt x="441142" y="0"/>
                </a:moveTo>
                <a:cubicBezTo>
                  <a:pt x="123642" y="781473"/>
                  <a:pt x="-193858" y="1562947"/>
                  <a:pt x="146502" y="1869440"/>
                </a:cubicBezTo>
                <a:cubicBezTo>
                  <a:pt x="486862" y="2175933"/>
                  <a:pt x="2095529" y="1844040"/>
                  <a:pt x="2483302" y="183896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7" name="Freeform 6">
            <a:extLst>
              <a:ext uri="{FF2B5EF4-FFF2-40B4-BE49-F238E27FC236}">
                <a16:creationId xmlns:a16="http://schemas.microsoft.com/office/drawing/2014/main" id="{DA9189D4-8BDE-4F9E-B8DD-894AF6E4CD65}"/>
              </a:ext>
            </a:extLst>
          </p:cNvPr>
          <p:cNvSpPr/>
          <p:nvPr/>
        </p:nvSpPr>
        <p:spPr>
          <a:xfrm>
            <a:off x="8947152" y="965200"/>
            <a:ext cx="2533649" cy="1896533"/>
          </a:xfrm>
          <a:custGeom>
            <a:avLst/>
            <a:gdLst>
              <a:gd name="connsiteX0" fmla="*/ 623278 w 2533358"/>
              <a:gd name="connsiteY0" fmla="*/ 0 h 1896913"/>
              <a:gd name="connsiteX1" fmla="*/ 13678 w 2533358"/>
              <a:gd name="connsiteY1" fmla="*/ 1066800 h 1896913"/>
              <a:gd name="connsiteX2" fmla="*/ 206718 w 2533358"/>
              <a:gd name="connsiteY2" fmla="*/ 1259840 h 1896913"/>
              <a:gd name="connsiteX3" fmla="*/ 298158 w 2533358"/>
              <a:gd name="connsiteY3" fmla="*/ 1635760 h 1896913"/>
              <a:gd name="connsiteX4" fmla="*/ 745198 w 2533358"/>
              <a:gd name="connsiteY4" fmla="*/ 1209040 h 1896913"/>
              <a:gd name="connsiteX5" fmla="*/ 1029678 w 2533358"/>
              <a:gd name="connsiteY5" fmla="*/ 1117600 h 1896913"/>
              <a:gd name="connsiteX6" fmla="*/ 1039838 w 2533358"/>
              <a:gd name="connsiteY6" fmla="*/ 1473200 h 1896913"/>
              <a:gd name="connsiteX7" fmla="*/ 826478 w 2533358"/>
              <a:gd name="connsiteY7" fmla="*/ 1554480 h 1896913"/>
              <a:gd name="connsiteX8" fmla="*/ 541998 w 2533358"/>
              <a:gd name="connsiteY8" fmla="*/ 1564640 h 1896913"/>
              <a:gd name="connsiteX9" fmla="*/ 521678 w 2533358"/>
              <a:gd name="connsiteY9" fmla="*/ 1849120 h 1896913"/>
              <a:gd name="connsiteX10" fmla="*/ 1232878 w 2533358"/>
              <a:gd name="connsiteY10" fmla="*/ 1798320 h 1896913"/>
              <a:gd name="connsiteX11" fmla="*/ 1425918 w 2533358"/>
              <a:gd name="connsiteY11" fmla="*/ 1767840 h 1896913"/>
              <a:gd name="connsiteX12" fmla="*/ 1436078 w 2533358"/>
              <a:gd name="connsiteY12" fmla="*/ 1127760 h 1896913"/>
              <a:gd name="connsiteX13" fmla="*/ 1832318 w 2533358"/>
              <a:gd name="connsiteY13" fmla="*/ 1259840 h 1896913"/>
              <a:gd name="connsiteX14" fmla="*/ 1720558 w 2533358"/>
              <a:gd name="connsiteY14" fmla="*/ 1544320 h 1896913"/>
              <a:gd name="connsiteX15" fmla="*/ 1456398 w 2533358"/>
              <a:gd name="connsiteY15" fmla="*/ 1564640 h 1896913"/>
              <a:gd name="connsiteX16" fmla="*/ 1568158 w 2533358"/>
              <a:gd name="connsiteY16" fmla="*/ 1889760 h 1896913"/>
              <a:gd name="connsiteX17" fmla="*/ 2533358 w 2533358"/>
              <a:gd name="connsiteY17" fmla="*/ 1209040 h 18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3358" h="1896913">
                <a:moveTo>
                  <a:pt x="623278" y="0"/>
                </a:moveTo>
                <a:cubicBezTo>
                  <a:pt x="353191" y="428413"/>
                  <a:pt x="83105" y="856827"/>
                  <a:pt x="13678" y="1066800"/>
                </a:cubicBezTo>
                <a:cubicBezTo>
                  <a:pt x="-55749" y="1276773"/>
                  <a:pt x="159305" y="1165013"/>
                  <a:pt x="206718" y="1259840"/>
                </a:cubicBezTo>
                <a:cubicBezTo>
                  <a:pt x="254131" y="1354667"/>
                  <a:pt x="208411" y="1644227"/>
                  <a:pt x="298158" y="1635760"/>
                </a:cubicBezTo>
                <a:cubicBezTo>
                  <a:pt x="387905" y="1627293"/>
                  <a:pt x="623278" y="1295400"/>
                  <a:pt x="745198" y="1209040"/>
                </a:cubicBezTo>
                <a:cubicBezTo>
                  <a:pt x="867118" y="1122680"/>
                  <a:pt x="980571" y="1073573"/>
                  <a:pt x="1029678" y="1117600"/>
                </a:cubicBezTo>
                <a:cubicBezTo>
                  <a:pt x="1078785" y="1161627"/>
                  <a:pt x="1073705" y="1400387"/>
                  <a:pt x="1039838" y="1473200"/>
                </a:cubicBezTo>
                <a:cubicBezTo>
                  <a:pt x="1005971" y="1546013"/>
                  <a:pt x="909451" y="1539240"/>
                  <a:pt x="826478" y="1554480"/>
                </a:cubicBezTo>
                <a:cubicBezTo>
                  <a:pt x="743505" y="1569720"/>
                  <a:pt x="592798" y="1515533"/>
                  <a:pt x="541998" y="1564640"/>
                </a:cubicBezTo>
                <a:cubicBezTo>
                  <a:pt x="491198" y="1613747"/>
                  <a:pt x="406531" y="1810173"/>
                  <a:pt x="521678" y="1849120"/>
                </a:cubicBezTo>
                <a:cubicBezTo>
                  <a:pt x="636825" y="1888067"/>
                  <a:pt x="1082171" y="1811867"/>
                  <a:pt x="1232878" y="1798320"/>
                </a:cubicBezTo>
                <a:cubicBezTo>
                  <a:pt x="1383585" y="1784773"/>
                  <a:pt x="1392051" y="1879600"/>
                  <a:pt x="1425918" y="1767840"/>
                </a:cubicBezTo>
                <a:cubicBezTo>
                  <a:pt x="1459785" y="1656080"/>
                  <a:pt x="1368345" y="1212427"/>
                  <a:pt x="1436078" y="1127760"/>
                </a:cubicBezTo>
                <a:cubicBezTo>
                  <a:pt x="1503811" y="1043093"/>
                  <a:pt x="1784905" y="1190413"/>
                  <a:pt x="1832318" y="1259840"/>
                </a:cubicBezTo>
                <a:cubicBezTo>
                  <a:pt x="1879731" y="1329267"/>
                  <a:pt x="1783211" y="1493520"/>
                  <a:pt x="1720558" y="1544320"/>
                </a:cubicBezTo>
                <a:cubicBezTo>
                  <a:pt x="1657905" y="1595120"/>
                  <a:pt x="1481798" y="1507067"/>
                  <a:pt x="1456398" y="1564640"/>
                </a:cubicBezTo>
                <a:cubicBezTo>
                  <a:pt x="1430998" y="1622213"/>
                  <a:pt x="1388665" y="1949027"/>
                  <a:pt x="1568158" y="1889760"/>
                </a:cubicBezTo>
                <a:cubicBezTo>
                  <a:pt x="1747651" y="1830493"/>
                  <a:pt x="2408051" y="1329267"/>
                  <a:pt x="2533358" y="120904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mc:AlternateContent xmlns:mc="http://schemas.openxmlformats.org/markup-compatibility/2006" xmlns:a14="http://schemas.microsoft.com/office/drawing/2010/main">
        <mc:Choice Requires="a14">
          <p:sp>
            <p:nvSpPr>
              <p:cNvPr id="128" name="Rectangle 127"/>
              <p:cNvSpPr/>
              <p:nvPr/>
            </p:nvSpPr>
            <p:spPr>
              <a:xfrm>
                <a:off x="851904" y="4470401"/>
                <a:ext cx="2246897" cy="338554"/>
              </a:xfrm>
              <a:prstGeom prst="rect">
                <a:avLst/>
              </a:prstGeom>
            </p:spPr>
            <p:txBody>
              <a:bodyPr wrap="none">
                <a:spAutoFit/>
              </a:bodyPr>
              <a:lstStyle/>
              <a:p>
                <a:pPr>
                  <a:spcBef>
                    <a:spcPct val="0"/>
                  </a:spcBef>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e>
                      </m:d>
                    </m:oMath>
                  </m:oMathPara>
                </a14:m>
                <a:endParaRPr lang="en-US" altLang="ru-RU" sz="1600" dirty="0"/>
              </a:p>
            </p:txBody>
          </p:sp>
        </mc:Choice>
        <mc:Fallback xmlns="">
          <p:sp>
            <p:nvSpPr>
              <p:cNvPr id="128" name="Rectangle 127"/>
              <p:cNvSpPr>
                <a:spLocks noRot="1" noChangeAspect="1" noMove="1" noResize="1" noEditPoints="1" noAdjustHandles="1" noChangeArrowheads="1" noChangeShapeType="1" noTextEdit="1"/>
              </p:cNvSpPr>
              <p:nvPr/>
            </p:nvSpPr>
            <p:spPr>
              <a:xfrm>
                <a:off x="851904" y="4470401"/>
                <a:ext cx="2246897" cy="3385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p:cNvSpPr/>
              <p:nvPr/>
            </p:nvSpPr>
            <p:spPr>
              <a:xfrm>
                <a:off x="4033093" y="4488503"/>
                <a:ext cx="3584315" cy="573811"/>
              </a:xfrm>
              <a:prstGeom prst="rect">
                <a:avLst/>
              </a:prstGeom>
            </p:spPr>
            <p:txBody>
              <a:bodyPr wrap="none">
                <a:spAutoFit/>
              </a:bodyPr>
              <a:lstStyle/>
              <a:p>
                <a:pPr>
                  <a:spcBef>
                    <a:spcPct val="0"/>
                  </a:spcBef>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b="0" i="1" smtClean="0">
                                  <a:latin typeface="Cambria Math" panose="02040503050406030204" pitchFamily="18" charset="0"/>
                                </a:rPr>
                                <m:t>+</m:t>
                              </m:r>
                            </m:e>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3</m:t>
                                      </m:r>
                                    </m:sub>
                                  </m:sSub>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4</m:t>
                                      </m:r>
                                    </m:sub>
                                  </m:sSub>
                                  <m:r>
                                    <a:rPr lang="en-US" sz="1600" i="1">
                                      <a:latin typeface="Cambria Math" panose="02040503050406030204" pitchFamily="18" charset="0"/>
                                    </a:rPr>
                                    <m:t>𝑥</m:t>
                                  </m:r>
                                </m:e>
                                <m:sub>
                                  <m:r>
                                    <a:rPr lang="en-US" sz="1600" i="1">
                                      <a:latin typeface="Cambria Math" panose="02040503050406030204" pitchFamily="18" charset="0"/>
                                    </a:rPr>
                                    <m:t>2</m:t>
                                  </m:r>
                                </m:sub>
                                <m:sup>
                                  <m:r>
                                    <a:rPr lang="en-US" sz="1600" i="1">
                                      <a:latin typeface="Cambria Math" panose="02040503050406030204" pitchFamily="18" charset="0"/>
                                    </a:rPr>
                                    <m:t>2</m:t>
                                  </m:r>
                                </m:sup>
                              </m:sSub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5</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e>
                          </m:eqArr>
                        </m:e>
                      </m:d>
                    </m:oMath>
                  </m:oMathPara>
                </a14:m>
                <a:endParaRPr lang="en-US" altLang="ru-RU" sz="1600" dirty="0"/>
              </a:p>
            </p:txBody>
          </p:sp>
        </mc:Choice>
        <mc:Fallback xmlns="">
          <p:sp>
            <p:nvSpPr>
              <p:cNvPr id="129" name="Rectangle 128"/>
              <p:cNvSpPr>
                <a:spLocks noRot="1" noChangeAspect="1" noMove="1" noResize="1" noEditPoints="1" noAdjustHandles="1" noChangeArrowheads="1" noChangeShapeType="1" noTextEdit="1"/>
              </p:cNvSpPr>
              <p:nvPr/>
            </p:nvSpPr>
            <p:spPr>
              <a:xfrm>
                <a:off x="4033093" y="4488503"/>
                <a:ext cx="3584315" cy="5738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ectangle 129"/>
              <p:cNvSpPr/>
              <p:nvPr/>
            </p:nvSpPr>
            <p:spPr>
              <a:xfrm>
                <a:off x="7935624" y="4496188"/>
                <a:ext cx="4005712" cy="573811"/>
              </a:xfrm>
              <a:prstGeom prst="rect">
                <a:avLst/>
              </a:prstGeom>
            </p:spPr>
            <p:txBody>
              <a:bodyPr wrap="none">
                <a:spAutoFit/>
              </a:bodyPr>
              <a:lstStyle/>
              <a:p>
                <a:pPr>
                  <a:spcBef>
                    <a:spcPct val="0"/>
                  </a:spcBef>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𝑤</m:t>
                          </m:r>
                        </m:sub>
                      </m:sSub>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b="0" i="1" smtClean="0">
                                  <a:latin typeface="Cambria Math" panose="02040503050406030204" pitchFamily="18" charset="0"/>
                                </a:rPr>
                                <m:t>+</m:t>
                              </m:r>
                            </m:e>
                            <m:e>
                              <m:r>
                                <a:rPr lang="en-US" sz="1600" b="0" i="1" smtClean="0">
                                  <a:latin typeface="Cambria Math" panose="02040503050406030204" pitchFamily="18" charset="0"/>
                                </a:rPr>
                                <m:t>+</m:t>
                              </m:r>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3</m:t>
                                      </m:r>
                                    </m:sub>
                                  </m:sSub>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4</m:t>
                                      </m:r>
                                    </m:sub>
                                  </m:sSub>
                                  <m:r>
                                    <a:rPr lang="en-US" sz="1600" i="1">
                                      <a:latin typeface="Cambria Math" panose="02040503050406030204" pitchFamily="18" charset="0"/>
                                    </a:rPr>
                                    <m:t>𝑥</m:t>
                                  </m:r>
                                </m:e>
                                <m:sub>
                                  <m:r>
                                    <a:rPr lang="en-US" sz="1600" i="1">
                                      <a:latin typeface="Cambria Math" panose="02040503050406030204" pitchFamily="18" charset="0"/>
                                    </a:rPr>
                                    <m:t>2</m:t>
                                  </m:r>
                                </m:sub>
                                <m:sup>
                                  <m:r>
                                    <a:rPr lang="en-US" sz="1600" i="1">
                                      <a:latin typeface="Cambria Math" panose="02040503050406030204" pitchFamily="18" charset="0"/>
                                    </a:rPr>
                                    <m:t>2</m:t>
                                  </m:r>
                                </m:sup>
                              </m:sSub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5</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e>
                          </m:eqArr>
                        </m:e>
                      </m:d>
                    </m:oMath>
                  </m:oMathPara>
                </a14:m>
                <a:endParaRPr lang="en-US" altLang="ru-RU" sz="1600" dirty="0"/>
              </a:p>
            </p:txBody>
          </p:sp>
        </mc:Choice>
        <mc:Fallback xmlns="">
          <p:sp>
            <p:nvSpPr>
              <p:cNvPr id="130" name="Rectangle 129"/>
              <p:cNvSpPr>
                <a:spLocks noRot="1" noChangeAspect="1" noMove="1" noResize="1" noEditPoints="1" noAdjustHandles="1" noChangeArrowheads="1" noChangeShapeType="1" noTextEdit="1"/>
              </p:cNvSpPr>
              <p:nvPr/>
            </p:nvSpPr>
            <p:spPr>
              <a:xfrm>
                <a:off x="7935624" y="4496188"/>
                <a:ext cx="4005712" cy="573811"/>
              </a:xfrm>
              <a:prstGeom prst="rect">
                <a:avLst/>
              </a:prstGeom>
              <a:blipFill>
                <a:blip r:embed="rId4"/>
                <a:stretch>
                  <a:fillRect/>
                </a:stretch>
              </a:blipFill>
            </p:spPr>
            <p:txBody>
              <a:bodyPr/>
              <a:lstStyle/>
              <a:p>
                <a:r>
                  <a:rPr lang="en-US">
                    <a:noFill/>
                  </a:rPr>
                  <a:t> </a:t>
                </a:r>
              </a:p>
            </p:txBody>
          </p:sp>
        </mc:Fallback>
      </mc:AlternateContent>
      <p:sp>
        <p:nvSpPr>
          <p:cNvPr id="2" name="Rectangle 1"/>
          <p:cNvSpPr/>
          <p:nvPr/>
        </p:nvSpPr>
        <p:spPr>
          <a:xfrm>
            <a:off x="1377792" y="5786811"/>
            <a:ext cx="8747205" cy="646331"/>
          </a:xfrm>
          <a:prstGeom prst="rect">
            <a:avLst/>
          </a:prstGeom>
        </p:spPr>
        <p:txBody>
          <a:bodyPr wrap="square">
            <a:spAutoFit/>
          </a:bodyPr>
          <a:lstStyle/>
          <a:p>
            <a:pPr>
              <a:spcBef>
                <a:spcPct val="0"/>
              </a:spcBef>
            </a:pPr>
            <a:r>
              <a:rPr lang="en-US" altLang="ru-RU" b="1" dirty="0"/>
              <a:t>Overfitting:</a:t>
            </a:r>
            <a:r>
              <a:rPr lang="en-US" altLang="ru-RU" dirty="0"/>
              <a:t> If we have too many features, the learned hypothesis may fit the training set very well (J(w)</a:t>
            </a:r>
            <a:r>
              <a:rPr lang="en-US" altLang="ru-RU" dirty="0">
                <a:sym typeface="Symbol" panose="05050102010706020507" pitchFamily="18" charset="2"/>
              </a:rPr>
              <a:t></a:t>
            </a:r>
            <a:r>
              <a:rPr lang="en-US" altLang="ru-RU" dirty="0"/>
              <a:t>0 ), but fail to generalize to new examples.</a:t>
            </a:r>
            <a:endParaRPr lang="en-US" altLang="ru-RU" b="1" dirty="0"/>
          </a:p>
        </p:txBody>
      </p:sp>
    </p:spTree>
    <p:extLst>
      <p:ext uri="{BB962C8B-B14F-4D97-AF65-F5344CB8AC3E}">
        <p14:creationId xmlns:p14="http://schemas.microsoft.com/office/powerpoint/2010/main" val="333004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3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p:bldP spid="13324" grpId="0"/>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p:sp>
        <p:nvSpPr>
          <p:cNvPr id="4" name="TextBox 3"/>
          <p:cNvSpPr txBox="1"/>
          <p:nvPr/>
        </p:nvSpPr>
        <p:spPr>
          <a:xfrm>
            <a:off x="1824397" y="1357634"/>
            <a:ext cx="3456395"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Cat classification</a:t>
            </a:r>
          </a:p>
        </p:txBody>
      </p:sp>
      <p:pic>
        <p:nvPicPr>
          <p:cNvPr id="5" name="Picture 4"/>
          <p:cNvPicPr>
            <a:picLocks noChangeAspect="1"/>
          </p:cNvPicPr>
          <p:nvPr/>
        </p:nvPicPr>
        <p:blipFill rotWithShape="1">
          <a:blip r:embed="rId2"/>
          <a:srcRect t="20054" r="41629"/>
          <a:stretch/>
        </p:blipFill>
        <p:spPr>
          <a:xfrm>
            <a:off x="5572617" y="875471"/>
            <a:ext cx="1385571" cy="1549102"/>
          </a:xfrm>
          <a:prstGeom prst="rect">
            <a:avLst/>
          </a:prstGeom>
        </p:spPr>
      </p:pic>
      <p:pic>
        <p:nvPicPr>
          <p:cNvPr id="6" name="Picture 5"/>
          <p:cNvPicPr>
            <a:picLocks noChangeAspect="1"/>
          </p:cNvPicPr>
          <p:nvPr/>
        </p:nvPicPr>
        <p:blipFill rotWithShape="1">
          <a:blip r:embed="rId3"/>
          <a:srcRect l="16090" t="5578" r="22829" b="9656"/>
          <a:stretch/>
        </p:blipFill>
        <p:spPr>
          <a:xfrm>
            <a:off x="7250013" y="875471"/>
            <a:ext cx="1473203" cy="1549102"/>
          </a:xfrm>
          <a:prstGeom prst="rect">
            <a:avLst/>
          </a:prstGeom>
        </p:spPr>
      </p:pic>
      <p:grpSp>
        <p:nvGrpSpPr>
          <p:cNvPr id="10" name="Group 9"/>
          <p:cNvGrpSpPr/>
          <p:nvPr/>
        </p:nvGrpSpPr>
        <p:grpSpPr>
          <a:xfrm>
            <a:off x="374321" y="2854179"/>
            <a:ext cx="3219151" cy="1308100"/>
            <a:chOff x="762248" y="4039731"/>
            <a:chExt cx="3219151" cy="1308100"/>
          </a:xfrm>
        </p:grpSpPr>
        <p:sp>
          <p:nvSpPr>
            <p:cNvPr id="7" name="TextBox 6"/>
            <p:cNvSpPr txBox="1"/>
            <p:nvPr/>
          </p:nvSpPr>
          <p:spPr>
            <a:xfrm>
              <a:off x="762248" y="4039731"/>
              <a:ext cx="3219151"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Train set error: </a:t>
              </a:r>
            </a:p>
          </p:txBody>
        </p:sp>
        <p:sp>
          <p:nvSpPr>
            <p:cNvPr id="8" name="TextBox 7"/>
            <p:cNvSpPr txBox="1"/>
            <p:nvPr/>
          </p:nvSpPr>
          <p:spPr>
            <a:xfrm>
              <a:off x="762248" y="4763056"/>
              <a:ext cx="2900153"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Dev set error: </a:t>
              </a:r>
            </a:p>
          </p:txBody>
        </p:sp>
      </p:grpSp>
      <p:sp>
        <p:nvSpPr>
          <p:cNvPr id="11" name="Rectangle 10">
            <a:extLst>
              <a:ext uri="{FF2B5EF4-FFF2-40B4-BE49-F238E27FC236}">
                <a16:creationId xmlns:a16="http://schemas.microsoft.com/office/drawing/2014/main" id="{7C8387E1-8196-4B0B-A142-51247D5183C1}"/>
              </a:ext>
            </a:extLst>
          </p:cNvPr>
          <p:cNvSpPr/>
          <p:nvPr/>
        </p:nvSpPr>
        <p:spPr>
          <a:xfrm>
            <a:off x="313562" y="6146213"/>
            <a:ext cx="11273036" cy="646331"/>
          </a:xfrm>
          <a:prstGeom prst="rect">
            <a:avLst/>
          </a:prstGeom>
        </p:spPr>
        <p:txBody>
          <a:bodyPr wrap="square">
            <a:spAutoFit/>
          </a:bodyPr>
          <a:lstStyle/>
          <a:p>
            <a:r>
              <a:rPr lang="en-US" b="1" dirty="0">
                <a:solidFill>
                  <a:srgbClr val="222222"/>
                </a:solidFill>
                <a:latin typeface="Arial" panose="020B0604020202020204" pitchFamily="34" charset="0"/>
              </a:rPr>
              <a:t>Bayes error rate</a:t>
            </a:r>
            <a:r>
              <a:rPr lang="en-US" dirty="0">
                <a:solidFill>
                  <a:srgbClr val="222222"/>
                </a:solidFill>
                <a:latin typeface="Arial" panose="020B0604020202020204" pitchFamily="34" charset="0"/>
              </a:rPr>
              <a:t> is the lowest possible error rate for any classifier of a random outcome (into, for example, one of two categories) and is analogous to the irreducible error</a:t>
            </a:r>
            <a:endParaRPr lang="ru-RU"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8BF2DA-DE1E-4757-8E33-D1BE956D3206}"/>
                  </a:ext>
                </a:extLst>
              </p:cNvPr>
              <p:cNvSpPr txBox="1"/>
              <p:nvPr/>
            </p:nvSpPr>
            <p:spPr>
              <a:xfrm>
                <a:off x="5948648" y="308713"/>
                <a:ext cx="10004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=1</m:t>
                      </m:r>
                    </m:oMath>
                  </m:oMathPara>
                </a14:m>
                <a:endParaRPr lang="en-US" sz="2400" dirty="0"/>
              </a:p>
            </p:txBody>
          </p:sp>
        </mc:Choice>
        <mc:Fallback xmlns="">
          <p:sp>
            <p:nvSpPr>
              <p:cNvPr id="12" name="TextBox 11">
                <a:extLst>
                  <a:ext uri="{FF2B5EF4-FFF2-40B4-BE49-F238E27FC236}">
                    <a16:creationId xmlns:a16="http://schemas.microsoft.com/office/drawing/2014/main" id="{418BF2DA-DE1E-4757-8E33-D1BE956D3206}"/>
                  </a:ext>
                </a:extLst>
              </p:cNvPr>
              <p:cNvSpPr txBox="1">
                <a:spLocks noRot="1" noChangeAspect="1" noMove="1" noResize="1" noEditPoints="1" noAdjustHandles="1" noChangeArrowheads="1" noChangeShapeType="1" noTextEdit="1"/>
              </p:cNvSpPr>
              <p:nvPr/>
            </p:nvSpPr>
            <p:spPr>
              <a:xfrm>
                <a:off x="5948648" y="308713"/>
                <a:ext cx="1000467" cy="461665"/>
              </a:xfrm>
              <a:prstGeom prst="rect">
                <a:avLst/>
              </a:prstGeom>
              <a:blipFill>
                <a:blip r:embed="rId4"/>
                <a:stretch>
                  <a:fillRect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76334C-AAE9-4BA7-ABAE-AD5DA8B8B151}"/>
                  </a:ext>
                </a:extLst>
              </p:cNvPr>
              <p:cNvSpPr txBox="1"/>
              <p:nvPr/>
            </p:nvSpPr>
            <p:spPr>
              <a:xfrm>
                <a:off x="7486380" y="308713"/>
                <a:ext cx="10004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=0</m:t>
                      </m:r>
                    </m:oMath>
                  </m:oMathPara>
                </a14:m>
                <a:endParaRPr lang="en-US" sz="2400" dirty="0"/>
              </a:p>
            </p:txBody>
          </p:sp>
        </mc:Choice>
        <mc:Fallback xmlns="">
          <p:sp>
            <p:nvSpPr>
              <p:cNvPr id="13" name="TextBox 12">
                <a:extLst>
                  <a:ext uri="{FF2B5EF4-FFF2-40B4-BE49-F238E27FC236}">
                    <a16:creationId xmlns:a16="http://schemas.microsoft.com/office/drawing/2014/main" id="{D376334C-AAE9-4BA7-ABAE-AD5DA8B8B151}"/>
                  </a:ext>
                </a:extLst>
              </p:cNvPr>
              <p:cNvSpPr txBox="1">
                <a:spLocks noRot="1" noChangeAspect="1" noMove="1" noResize="1" noEditPoints="1" noAdjustHandles="1" noChangeArrowheads="1" noChangeShapeType="1" noTextEdit="1"/>
              </p:cNvSpPr>
              <p:nvPr/>
            </p:nvSpPr>
            <p:spPr>
              <a:xfrm>
                <a:off x="7486380" y="308713"/>
                <a:ext cx="1000467" cy="461665"/>
              </a:xfrm>
              <a:prstGeom prst="rect">
                <a:avLst/>
              </a:prstGeom>
              <a:blipFill>
                <a:blip r:embed="rId5"/>
                <a:stretch>
                  <a:fillRect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BDDBB7-5CBC-4AF2-B2B8-811F85350BBF}"/>
                  </a:ext>
                </a:extLst>
              </p:cNvPr>
              <p:cNvSpPr txBox="1"/>
              <p:nvPr/>
            </p:nvSpPr>
            <p:spPr>
              <a:xfrm>
                <a:off x="3184414" y="2925421"/>
                <a:ext cx="1278363" cy="172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oMath>
                  </m:oMathPara>
                </a14:m>
                <a:endParaRPr lang="en-US" sz="2800" b="0" dirty="0"/>
              </a:p>
              <a:p>
                <a:endParaRPr lang="en-US" sz="28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11%</m:t>
                      </m:r>
                    </m:oMath>
                  </m:oMathPara>
                </a14:m>
                <a:endParaRPr lang="en-US" sz="2800" dirty="0"/>
              </a:p>
              <a:p>
                <a:endParaRPr lang="en-US" sz="2800" dirty="0"/>
              </a:p>
            </p:txBody>
          </p:sp>
        </mc:Choice>
        <mc:Fallback xmlns="">
          <p:sp>
            <p:nvSpPr>
              <p:cNvPr id="14" name="TextBox 13">
                <a:extLst>
                  <a:ext uri="{FF2B5EF4-FFF2-40B4-BE49-F238E27FC236}">
                    <a16:creationId xmlns:a16="http://schemas.microsoft.com/office/drawing/2014/main" id="{47BDDBB7-5CBC-4AF2-B2B8-811F85350BBF}"/>
                  </a:ext>
                </a:extLst>
              </p:cNvPr>
              <p:cNvSpPr txBox="1">
                <a:spLocks noRot="1" noChangeAspect="1" noMove="1" noResize="1" noEditPoints="1" noAdjustHandles="1" noChangeArrowheads="1" noChangeShapeType="1" noTextEdit="1"/>
              </p:cNvSpPr>
              <p:nvPr/>
            </p:nvSpPr>
            <p:spPr>
              <a:xfrm>
                <a:off x="3184414" y="2925421"/>
                <a:ext cx="1278363" cy="17235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0721C3D-41B9-4B20-B455-9B27436A1DCB}"/>
                  </a:ext>
                </a:extLst>
              </p:cNvPr>
              <p:cNvSpPr txBox="1"/>
              <p:nvPr/>
            </p:nvSpPr>
            <p:spPr>
              <a:xfrm>
                <a:off x="5259453" y="2849125"/>
                <a:ext cx="1033937" cy="1723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15%</m:t>
                      </m:r>
                    </m:oMath>
                  </m:oMathPara>
                </a14:m>
                <a:endParaRPr lang="en-US" sz="2800" b="0" dirty="0"/>
              </a:p>
              <a:p>
                <a:endParaRPr lang="en-US" sz="28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16%</m:t>
                      </m:r>
                    </m:oMath>
                  </m:oMathPara>
                </a14:m>
                <a:endParaRPr lang="en-US" sz="2800" dirty="0"/>
              </a:p>
              <a:p>
                <a:endParaRPr lang="en-US" sz="2800" dirty="0"/>
              </a:p>
            </p:txBody>
          </p:sp>
        </mc:Choice>
        <mc:Fallback xmlns="">
          <p:sp>
            <p:nvSpPr>
              <p:cNvPr id="15" name="TextBox 14">
                <a:extLst>
                  <a:ext uri="{FF2B5EF4-FFF2-40B4-BE49-F238E27FC236}">
                    <a16:creationId xmlns:a16="http://schemas.microsoft.com/office/drawing/2014/main" id="{40721C3D-41B9-4B20-B455-9B27436A1DCB}"/>
                  </a:ext>
                </a:extLst>
              </p:cNvPr>
              <p:cNvSpPr txBox="1">
                <a:spLocks noRot="1" noChangeAspect="1" noMove="1" noResize="1" noEditPoints="1" noAdjustHandles="1" noChangeArrowheads="1" noChangeShapeType="1" noTextEdit="1"/>
              </p:cNvSpPr>
              <p:nvPr/>
            </p:nvSpPr>
            <p:spPr>
              <a:xfrm>
                <a:off x="5259453" y="2849125"/>
                <a:ext cx="1033937" cy="172354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5897492-38E0-4666-AFFA-4E1AFBC1729D}"/>
                  </a:ext>
                </a:extLst>
              </p:cNvPr>
              <p:cNvSpPr txBox="1"/>
              <p:nvPr/>
            </p:nvSpPr>
            <p:spPr>
              <a:xfrm>
                <a:off x="7063764" y="2770794"/>
                <a:ext cx="1463862" cy="16619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15%</m:t>
                      </m:r>
                    </m:oMath>
                  </m:oMathPara>
                </a14:m>
                <a:endParaRPr lang="en-US" sz="2800" b="0" dirty="0"/>
              </a:p>
              <a:p>
                <a:endParaRPr lang="en-US" sz="28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30%</m:t>
                      </m:r>
                    </m:oMath>
                  </m:oMathPara>
                </a14:m>
                <a:endParaRPr lang="en-US" sz="2800" b="0" dirty="0"/>
              </a:p>
              <a:p>
                <a:endParaRPr lang="en-US" dirty="0"/>
              </a:p>
            </p:txBody>
          </p:sp>
        </mc:Choice>
        <mc:Fallback xmlns="">
          <p:sp>
            <p:nvSpPr>
              <p:cNvPr id="16" name="TextBox 15">
                <a:extLst>
                  <a:ext uri="{FF2B5EF4-FFF2-40B4-BE49-F238E27FC236}">
                    <a16:creationId xmlns:a16="http://schemas.microsoft.com/office/drawing/2014/main" id="{85897492-38E0-4666-AFFA-4E1AFBC1729D}"/>
                  </a:ext>
                </a:extLst>
              </p:cNvPr>
              <p:cNvSpPr txBox="1">
                <a:spLocks noRot="1" noChangeAspect="1" noMove="1" noResize="1" noEditPoints="1" noAdjustHandles="1" noChangeArrowheads="1" noChangeShapeType="1" noTextEdit="1"/>
              </p:cNvSpPr>
              <p:nvPr/>
            </p:nvSpPr>
            <p:spPr>
              <a:xfrm>
                <a:off x="7063764" y="2770794"/>
                <a:ext cx="1463862" cy="166199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8F1AA73-C8D9-48CE-A844-7D46A225542A}"/>
                  </a:ext>
                </a:extLst>
              </p:cNvPr>
              <p:cNvSpPr txBox="1"/>
              <p:nvPr/>
            </p:nvSpPr>
            <p:spPr>
              <a:xfrm>
                <a:off x="9207745" y="2824871"/>
                <a:ext cx="1271182" cy="15696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0.5%</m:t>
                      </m:r>
                    </m:oMath>
                  </m:oMathPara>
                </a14:m>
                <a:endParaRPr lang="en-US" sz="2800" b="0" dirty="0"/>
              </a:p>
              <a:p>
                <a:endParaRPr lang="en-US" sz="28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oMath>
                  </m:oMathPara>
                </a14:m>
                <a:endParaRPr lang="en-US" sz="2800" b="0" dirty="0"/>
              </a:p>
              <a:p>
                <a:endParaRPr lang="en-US" dirty="0"/>
              </a:p>
            </p:txBody>
          </p:sp>
        </mc:Choice>
        <mc:Fallback xmlns="">
          <p:sp>
            <p:nvSpPr>
              <p:cNvPr id="17" name="TextBox 16">
                <a:extLst>
                  <a:ext uri="{FF2B5EF4-FFF2-40B4-BE49-F238E27FC236}">
                    <a16:creationId xmlns:a16="http://schemas.microsoft.com/office/drawing/2014/main" id="{78F1AA73-C8D9-48CE-A844-7D46A225542A}"/>
                  </a:ext>
                </a:extLst>
              </p:cNvPr>
              <p:cNvSpPr txBox="1">
                <a:spLocks noRot="1" noChangeAspect="1" noMove="1" noResize="1" noEditPoints="1" noAdjustHandles="1" noChangeArrowheads="1" noChangeShapeType="1" noTextEdit="1"/>
              </p:cNvSpPr>
              <p:nvPr/>
            </p:nvSpPr>
            <p:spPr>
              <a:xfrm>
                <a:off x="9207745" y="2824871"/>
                <a:ext cx="1271182" cy="15696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79CE32-D603-4730-99FF-B076CEA53501}"/>
                  </a:ext>
                </a:extLst>
              </p:cNvPr>
              <p:cNvSpPr txBox="1"/>
              <p:nvPr/>
            </p:nvSpPr>
            <p:spPr>
              <a:xfrm>
                <a:off x="764395" y="4997321"/>
                <a:ext cx="2120004" cy="461665"/>
              </a:xfrm>
              <a:prstGeom prst="rect">
                <a:avLst/>
              </a:prstGeom>
              <a:noFill/>
            </p:spPr>
            <p:txBody>
              <a:bodyPr wrap="none" rtlCol="0">
                <a:spAutoFit/>
              </a:bodyPr>
              <a:lstStyle/>
              <a:p>
                <a:r>
                  <a:rPr lang="en-US" sz="2400" dirty="0"/>
                  <a:t>Humans: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endParaRPr lang="en-US" sz="2400" dirty="0"/>
              </a:p>
            </p:txBody>
          </p:sp>
        </mc:Choice>
        <mc:Fallback xmlns="">
          <p:sp>
            <p:nvSpPr>
              <p:cNvPr id="18" name="TextBox 17">
                <a:extLst>
                  <a:ext uri="{FF2B5EF4-FFF2-40B4-BE49-F238E27FC236}">
                    <a16:creationId xmlns:a16="http://schemas.microsoft.com/office/drawing/2014/main" id="{9379CE32-D603-4730-99FF-B076CEA53501}"/>
                  </a:ext>
                </a:extLst>
              </p:cNvPr>
              <p:cNvSpPr txBox="1">
                <a:spLocks noRot="1" noChangeAspect="1" noMove="1" noResize="1" noEditPoints="1" noAdjustHandles="1" noChangeArrowheads="1" noChangeShapeType="1" noTextEdit="1"/>
              </p:cNvSpPr>
              <p:nvPr/>
            </p:nvSpPr>
            <p:spPr>
              <a:xfrm>
                <a:off x="764395" y="4997321"/>
                <a:ext cx="2120004" cy="461665"/>
              </a:xfrm>
              <a:prstGeom prst="rect">
                <a:avLst/>
              </a:prstGeom>
              <a:blipFill>
                <a:blip r:embed="rId10"/>
                <a:stretch>
                  <a:fillRect l="-4310"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88A18E-5C64-42CF-8831-C71072FA94EB}"/>
                  </a:ext>
                </a:extLst>
              </p:cNvPr>
              <p:cNvSpPr txBox="1"/>
              <p:nvPr/>
            </p:nvSpPr>
            <p:spPr>
              <a:xfrm>
                <a:off x="764395" y="5540696"/>
                <a:ext cx="3766544" cy="461665"/>
              </a:xfrm>
              <a:prstGeom prst="rect">
                <a:avLst/>
              </a:prstGeom>
              <a:noFill/>
            </p:spPr>
            <p:txBody>
              <a:bodyPr wrap="none" rtlCol="0">
                <a:spAutoFit/>
              </a:bodyPr>
              <a:lstStyle/>
              <a:p>
                <a:r>
                  <a:rPr lang="en-US" sz="2400" dirty="0"/>
                  <a:t>Optimal (Bayes) error: </a:t>
                </a:r>
                <a14:m>
                  <m:oMath xmlns:m="http://schemas.openxmlformats.org/officeDocument/2006/math">
                    <m:r>
                      <a:rPr lang="en-US" sz="2400" i="1">
                        <a:latin typeface="Cambria Math" panose="02040503050406030204" pitchFamily="18" charset="0"/>
                        <a:ea typeface="Cambria Math" panose="02040503050406030204" pitchFamily="18" charset="0"/>
                      </a:rPr>
                      <m:t>≈0%</m:t>
                    </m:r>
                  </m:oMath>
                </a14:m>
                <a:endParaRPr lang="en-US" sz="2400" dirty="0"/>
              </a:p>
            </p:txBody>
          </p:sp>
        </mc:Choice>
        <mc:Fallback xmlns="">
          <p:sp>
            <p:nvSpPr>
              <p:cNvPr id="19" name="TextBox 18">
                <a:extLst>
                  <a:ext uri="{FF2B5EF4-FFF2-40B4-BE49-F238E27FC236}">
                    <a16:creationId xmlns:a16="http://schemas.microsoft.com/office/drawing/2014/main" id="{8888A18E-5C64-42CF-8831-C71072FA94EB}"/>
                  </a:ext>
                </a:extLst>
              </p:cNvPr>
              <p:cNvSpPr txBox="1">
                <a:spLocks noRot="1" noChangeAspect="1" noMove="1" noResize="1" noEditPoints="1" noAdjustHandles="1" noChangeArrowheads="1" noChangeShapeType="1" noTextEdit="1"/>
              </p:cNvSpPr>
              <p:nvPr/>
            </p:nvSpPr>
            <p:spPr>
              <a:xfrm>
                <a:off x="764395" y="5540696"/>
                <a:ext cx="3766544" cy="461665"/>
              </a:xfrm>
              <a:prstGeom prst="rect">
                <a:avLst/>
              </a:prstGeom>
              <a:blipFill>
                <a:blip r:embed="rId11"/>
                <a:stretch>
                  <a:fillRect l="-2427" t="-10526" b="-28947"/>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CF64EC2E-2DC1-44AB-9EBE-0E3E69C7D1BD}"/>
              </a:ext>
            </a:extLst>
          </p:cNvPr>
          <p:cNvCxnSpPr>
            <a:cxnSpLocks/>
          </p:cNvCxnSpPr>
          <p:nvPr/>
        </p:nvCxnSpPr>
        <p:spPr>
          <a:xfrm>
            <a:off x="4904047" y="2771231"/>
            <a:ext cx="0" cy="2456922"/>
          </a:xfrm>
          <a:prstGeom prst="line">
            <a:avLst/>
          </a:prstGeom>
          <a:ln w="38100"/>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66214A58-A348-42D3-81B6-C25BFB68CD7A}"/>
              </a:ext>
            </a:extLst>
          </p:cNvPr>
          <p:cNvCxnSpPr>
            <a:cxnSpLocks/>
          </p:cNvCxnSpPr>
          <p:nvPr/>
        </p:nvCxnSpPr>
        <p:spPr>
          <a:xfrm>
            <a:off x="9058603" y="2782520"/>
            <a:ext cx="0" cy="2445633"/>
          </a:xfrm>
          <a:prstGeom prst="line">
            <a:avLst/>
          </a:prstGeom>
          <a:ln w="38100"/>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F5F9C44F-3935-493A-8D6C-7B0548554AFD}"/>
              </a:ext>
            </a:extLst>
          </p:cNvPr>
          <p:cNvCxnSpPr>
            <a:cxnSpLocks/>
          </p:cNvCxnSpPr>
          <p:nvPr/>
        </p:nvCxnSpPr>
        <p:spPr>
          <a:xfrm>
            <a:off x="6910101" y="2782520"/>
            <a:ext cx="0" cy="2445633"/>
          </a:xfrm>
          <a:prstGeom prst="line">
            <a:avLst/>
          </a:prstGeom>
          <a:ln w="38100"/>
        </p:spPr>
        <p:style>
          <a:lnRef idx="3">
            <a:schemeClr val="dk1"/>
          </a:lnRef>
          <a:fillRef idx="0">
            <a:schemeClr val="dk1"/>
          </a:fillRef>
          <a:effectRef idx="2">
            <a:schemeClr val="dk1"/>
          </a:effectRef>
          <a:fontRef idx="minor">
            <a:schemeClr val="tx1"/>
          </a:fontRef>
        </p:style>
      </p:cxnSp>
      <p:sp>
        <p:nvSpPr>
          <p:cNvPr id="3" name="Rectangle 2"/>
          <p:cNvSpPr/>
          <p:nvPr/>
        </p:nvSpPr>
        <p:spPr>
          <a:xfrm>
            <a:off x="3184414" y="4465002"/>
            <a:ext cx="1433213" cy="369332"/>
          </a:xfrm>
          <a:prstGeom prst="rect">
            <a:avLst/>
          </a:prstGeom>
        </p:spPr>
        <p:txBody>
          <a:bodyPr wrap="none">
            <a:spAutoFit/>
          </a:bodyPr>
          <a:lstStyle/>
          <a:p>
            <a:r>
              <a:rPr lang="en-US" dirty="0"/>
              <a:t>high variance</a:t>
            </a:r>
          </a:p>
        </p:txBody>
      </p:sp>
      <p:sp>
        <p:nvSpPr>
          <p:cNvPr id="9" name="Rectangle 8"/>
          <p:cNvSpPr/>
          <p:nvPr/>
        </p:nvSpPr>
        <p:spPr>
          <a:xfrm>
            <a:off x="5280792" y="4492018"/>
            <a:ext cx="1071127" cy="369332"/>
          </a:xfrm>
          <a:prstGeom prst="rect">
            <a:avLst/>
          </a:prstGeom>
        </p:spPr>
        <p:txBody>
          <a:bodyPr wrap="none">
            <a:spAutoFit/>
          </a:bodyPr>
          <a:lstStyle/>
          <a:p>
            <a:r>
              <a:rPr lang="en-US" dirty="0"/>
              <a:t>high bias </a:t>
            </a:r>
          </a:p>
        </p:txBody>
      </p:sp>
      <p:sp>
        <p:nvSpPr>
          <p:cNvPr id="20" name="Rectangle 19"/>
          <p:cNvSpPr/>
          <p:nvPr/>
        </p:nvSpPr>
        <p:spPr>
          <a:xfrm>
            <a:off x="7468284" y="4432787"/>
            <a:ext cx="1441178" cy="646331"/>
          </a:xfrm>
          <a:prstGeom prst="rect">
            <a:avLst/>
          </a:prstGeom>
        </p:spPr>
        <p:txBody>
          <a:bodyPr wrap="square">
            <a:spAutoFit/>
          </a:bodyPr>
          <a:lstStyle/>
          <a:p>
            <a:r>
              <a:rPr lang="en-US" dirty="0"/>
              <a:t>high bias &amp;</a:t>
            </a:r>
          </a:p>
          <a:p>
            <a:r>
              <a:rPr lang="en-US" dirty="0"/>
              <a:t>high variance</a:t>
            </a:r>
          </a:p>
        </p:txBody>
      </p:sp>
      <p:sp>
        <p:nvSpPr>
          <p:cNvPr id="27" name="Rectangle 26"/>
          <p:cNvSpPr/>
          <p:nvPr/>
        </p:nvSpPr>
        <p:spPr>
          <a:xfrm>
            <a:off x="9432816" y="4439822"/>
            <a:ext cx="1594742" cy="646331"/>
          </a:xfrm>
          <a:prstGeom prst="rect">
            <a:avLst/>
          </a:prstGeom>
        </p:spPr>
        <p:txBody>
          <a:bodyPr wrap="square">
            <a:spAutoFit/>
          </a:bodyPr>
          <a:lstStyle/>
          <a:p>
            <a:r>
              <a:rPr lang="en-US" dirty="0"/>
              <a:t>low bias &amp;</a:t>
            </a:r>
          </a:p>
          <a:p>
            <a:r>
              <a:rPr lang="en-US" dirty="0"/>
              <a:t>low variance</a:t>
            </a:r>
          </a:p>
        </p:txBody>
      </p:sp>
    </p:spTree>
    <p:extLst>
      <p:ext uri="{BB962C8B-B14F-4D97-AF65-F5344CB8AC3E}">
        <p14:creationId xmlns:p14="http://schemas.microsoft.com/office/powerpoint/2010/main" val="52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P spid="18" grpId="0"/>
      <p:bldP spid="19" grpId="0"/>
      <p:bldP spid="3" grpId="0"/>
      <p:bldP spid="9" grpId="0"/>
      <p:bldP spid="20"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bias and high variance</a:t>
            </a:r>
          </a:p>
        </p:txBody>
      </p:sp>
      <p:grpSp>
        <p:nvGrpSpPr>
          <p:cNvPr id="56" name="Group 55"/>
          <p:cNvGrpSpPr/>
          <p:nvPr/>
        </p:nvGrpSpPr>
        <p:grpSpPr>
          <a:xfrm>
            <a:off x="3696179" y="1677814"/>
            <a:ext cx="4799643" cy="3502373"/>
            <a:chOff x="407807" y="1796906"/>
            <a:chExt cx="3357843" cy="2486074"/>
          </a:xfrm>
        </p:grpSpPr>
        <p:cxnSp>
          <p:nvCxnSpPr>
            <p:cNvPr id="62" name="Straight Arrow Connector 61"/>
            <p:cNvCxnSpPr/>
            <p:nvPr/>
          </p:nvCxnSpPr>
          <p:spPr>
            <a:xfrm flipV="1">
              <a:off x="407807" y="4077884"/>
              <a:ext cx="3357843" cy="29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682546" y="1796906"/>
              <a:ext cx="2281755" cy="2486074"/>
              <a:chOff x="682546" y="1796906"/>
              <a:chExt cx="2281755" cy="2486074"/>
            </a:xfrm>
          </p:grpSpPr>
          <p:cxnSp>
            <p:nvCxnSpPr>
              <p:cNvPr id="66" name="Straight Arrow Connector 65"/>
              <p:cNvCxnSpPr/>
              <p:nvPr/>
            </p:nvCxnSpPr>
            <p:spPr>
              <a:xfrm flipV="1">
                <a:off x="682546" y="1796906"/>
                <a:ext cx="0" cy="24860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84738" y="3367108"/>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182075" y="274655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80327" y="301643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900761" y="359434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374706" y="2874914"/>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682171" y="3533327"/>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455574" y="3700615"/>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025416" y="2442979"/>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652642" y="27448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2002486" y="3494576"/>
                <a:ext cx="182880" cy="182880"/>
                <a:chOff x="1975282" y="3391159"/>
                <a:chExt cx="182880" cy="182880"/>
              </a:xfrm>
            </p:grpSpPr>
            <p:cxnSp>
              <p:nvCxnSpPr>
                <p:cNvPr id="146" name="Straight Connector 145"/>
                <p:cNvCxnSpPr/>
                <p:nvPr/>
              </p:nvCxnSpPr>
              <p:spPr>
                <a:xfrm>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1975282" y="3391159"/>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7" name="Straight Connector 86"/>
              <p:cNvCxnSpPr/>
              <p:nvPr/>
            </p:nvCxnSpPr>
            <p:spPr>
              <a:xfrm>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781421" y="365828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222384" y="268500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152749" y="30902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628634" y="222104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1445754" y="315605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768304" y="261105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1106304" y="377133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262874" y="3502906"/>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315442" y="3608981"/>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2054341" y="2182104"/>
                <a:ext cx="182880" cy="182880"/>
                <a:chOff x="2152749" y="2210806"/>
                <a:chExt cx="182880" cy="182880"/>
              </a:xfrm>
            </p:grpSpPr>
            <p:cxnSp>
              <p:nvCxnSpPr>
                <p:cNvPr id="144" name="Straight Connector 143"/>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4" name="Straight Connector 103"/>
              <p:cNvCxnSpPr/>
              <p:nvPr/>
            </p:nvCxnSpPr>
            <p:spPr>
              <a:xfrm>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676864" y="3064618"/>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2305149" y="2363206"/>
                <a:ext cx="182880" cy="182880"/>
                <a:chOff x="2152749" y="2210806"/>
                <a:chExt cx="182880" cy="182880"/>
              </a:xfrm>
            </p:grpSpPr>
            <p:cxnSp>
              <p:nvCxnSpPr>
                <p:cNvPr id="142" name="Straight Connector 141"/>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783616" y="2206303"/>
                <a:ext cx="182880" cy="182880"/>
                <a:chOff x="2152749" y="2210806"/>
                <a:chExt cx="182880" cy="182880"/>
              </a:xfrm>
            </p:grpSpPr>
            <p:cxnSp>
              <p:nvCxnSpPr>
                <p:cNvPr id="140" name="Straight Connector 139"/>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282390" y="2017908"/>
                <a:ext cx="182880" cy="182880"/>
                <a:chOff x="2152749" y="2210806"/>
                <a:chExt cx="182880" cy="182880"/>
              </a:xfrm>
            </p:grpSpPr>
            <p:cxnSp>
              <p:nvCxnSpPr>
                <p:cNvPr id="138" name="Straight Connector 137"/>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1" name="Oval 110"/>
              <p:cNvSpPr/>
              <p:nvPr/>
            </p:nvSpPr>
            <p:spPr>
              <a:xfrm>
                <a:off x="894046" y="2728301"/>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p:cNvGrpSpPr/>
              <p:nvPr/>
            </p:nvGrpSpPr>
            <p:grpSpPr>
              <a:xfrm>
                <a:off x="1663993" y="1903613"/>
                <a:ext cx="182880" cy="182880"/>
                <a:chOff x="2152749" y="2210806"/>
                <a:chExt cx="182880" cy="182880"/>
              </a:xfrm>
            </p:grpSpPr>
            <p:cxnSp>
              <p:nvCxnSpPr>
                <p:cNvPr id="136" name="Straight Connector 135"/>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1043350" y="2377056"/>
                <a:ext cx="182880" cy="182880"/>
                <a:chOff x="2152749" y="2210806"/>
                <a:chExt cx="182880" cy="182880"/>
              </a:xfrm>
            </p:grpSpPr>
            <p:cxnSp>
              <p:nvCxnSpPr>
                <p:cNvPr id="134" name="Straight Connector 133"/>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4" name="Oval 113"/>
              <p:cNvSpPr/>
              <p:nvPr/>
            </p:nvSpPr>
            <p:spPr>
              <a:xfrm>
                <a:off x="695874" y="2885970"/>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a:off x="782185" y="2461239"/>
                <a:ext cx="182880" cy="182880"/>
                <a:chOff x="2152749" y="2210806"/>
                <a:chExt cx="182880" cy="182880"/>
              </a:xfrm>
            </p:grpSpPr>
            <p:cxnSp>
              <p:nvCxnSpPr>
                <p:cNvPr id="132" name="Straight Connector 131"/>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958038" y="3783570"/>
                <a:ext cx="182880" cy="182880"/>
                <a:chOff x="2152749" y="2210806"/>
                <a:chExt cx="182880" cy="182880"/>
              </a:xfrm>
            </p:grpSpPr>
            <p:cxnSp>
              <p:nvCxnSpPr>
                <p:cNvPr id="130" name="Straight Connector 129"/>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7" name="Oval 116"/>
              <p:cNvSpPr/>
              <p:nvPr/>
            </p:nvSpPr>
            <p:spPr>
              <a:xfrm>
                <a:off x="1704195" y="3178392"/>
                <a:ext cx="182880" cy="1828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1734991" y="2515049"/>
                <a:ext cx="182880" cy="182880"/>
                <a:chOff x="2152749" y="2210806"/>
                <a:chExt cx="182880" cy="182880"/>
              </a:xfrm>
            </p:grpSpPr>
            <p:cxnSp>
              <p:nvCxnSpPr>
                <p:cNvPr id="128" name="Straight Connector 127"/>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1940329" y="2784817"/>
                <a:ext cx="182880" cy="182880"/>
                <a:chOff x="2152749" y="2210806"/>
                <a:chExt cx="182880" cy="182880"/>
              </a:xfrm>
            </p:grpSpPr>
            <p:cxnSp>
              <p:nvCxnSpPr>
                <p:cNvPr id="126" name="Straight Connector 125"/>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2193114" y="3837581"/>
                <a:ext cx="182880" cy="182880"/>
                <a:chOff x="2152749" y="2210806"/>
                <a:chExt cx="182880" cy="182880"/>
              </a:xfrm>
            </p:grpSpPr>
            <p:cxnSp>
              <p:nvCxnSpPr>
                <p:cNvPr id="124" name="Straight Connector 123"/>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1862719" y="3944321"/>
                <a:ext cx="182880" cy="182880"/>
                <a:chOff x="2152749" y="2210806"/>
                <a:chExt cx="182880" cy="182880"/>
              </a:xfrm>
            </p:grpSpPr>
            <p:cxnSp>
              <p:nvCxnSpPr>
                <p:cNvPr id="122" name="Straight Connector 121"/>
                <p:cNvCxnSpPr/>
                <p:nvPr/>
              </p:nvCxnSpPr>
              <p:spPr>
                <a:xfrm>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152749" y="2210806"/>
                  <a:ext cx="182880" cy="1828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7" name="TextBox 6"/>
              <p:cNvSpPr txBox="1"/>
              <p:nvPr/>
            </p:nvSpPr>
            <p:spPr>
              <a:xfrm>
                <a:off x="8368915" y="4773665"/>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1</m:t>
                          </m:r>
                        </m:sub>
                      </m:sSub>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8368915" y="4773665"/>
                <a:ext cx="672364" cy="58477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3453286" y="1285779"/>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2</m:t>
                          </m:r>
                        </m:sub>
                      </m:sSub>
                    </m:oMath>
                  </m:oMathPara>
                </a14:m>
                <a:endParaRPr lang="en-US" sz="3200" dirty="0"/>
              </a:p>
            </p:txBody>
          </p:sp>
        </mc:Choice>
        <mc:Fallback xmlns="">
          <p:sp>
            <p:nvSpPr>
              <p:cNvPr id="148" name="TextBox 147"/>
              <p:cNvSpPr txBox="1">
                <a:spLocks noRot="1" noChangeAspect="1" noMove="1" noResize="1" noEditPoints="1" noAdjustHandles="1" noChangeArrowheads="1" noChangeShapeType="1" noTextEdit="1"/>
              </p:cNvSpPr>
              <p:nvPr/>
            </p:nvSpPr>
            <p:spPr>
              <a:xfrm>
                <a:off x="3453286" y="1285779"/>
                <a:ext cx="681853" cy="58477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0832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J(\Theta)&#10;$&#10;&#10;\end{document}"/>
  <p:tag name="IGUANATEXSIZE" val="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2903</Words>
  <Application>Microsoft Office PowerPoint</Application>
  <PresentationFormat>Widescreen</PresentationFormat>
  <Paragraphs>485</Paragraphs>
  <Slides>54</Slides>
  <Notes>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Andale Mono</vt:lpstr>
      <vt:lpstr>Arial</vt:lpstr>
      <vt:lpstr>Calibri</vt:lpstr>
      <vt:lpstr>Calibri Light</vt:lpstr>
      <vt:lpstr>Cambria Math</vt:lpstr>
      <vt:lpstr>Century Schoolbook</vt:lpstr>
      <vt:lpstr>Helvetica Neue</vt:lpstr>
      <vt:lpstr>Times New Roman</vt:lpstr>
      <vt:lpstr>Office Theme</vt:lpstr>
      <vt:lpstr>Setting up DNN</vt:lpstr>
      <vt:lpstr>Applied ML is a highly iterative process</vt:lpstr>
      <vt:lpstr>Training/Development/test sets</vt:lpstr>
      <vt:lpstr>PowerPoint Presentation</vt:lpstr>
      <vt:lpstr>Mismatched train/test distribution</vt:lpstr>
      <vt:lpstr>Generalization, Overfitting, Underfitting.</vt:lpstr>
      <vt:lpstr>PowerPoint Presentation</vt:lpstr>
      <vt:lpstr>Bias and Variance</vt:lpstr>
      <vt:lpstr>High bias and high variance</vt:lpstr>
      <vt:lpstr>High bias and high variance</vt:lpstr>
      <vt:lpstr>Basic recipe for machine learning</vt:lpstr>
      <vt:lpstr>PowerPoint Presentation</vt:lpstr>
      <vt:lpstr>Regularization</vt:lpstr>
      <vt:lpstr>Neural network</vt:lpstr>
      <vt:lpstr>How does regularization prevent overfitting?</vt:lpstr>
      <vt:lpstr>PowerPoint Presentation</vt:lpstr>
      <vt:lpstr>Dropout regularization</vt:lpstr>
      <vt:lpstr>Implementing dropout (“Inverted dropout”)</vt:lpstr>
      <vt:lpstr>Why does drop-out work?</vt:lpstr>
      <vt:lpstr>Regularization (other)</vt:lpstr>
      <vt:lpstr>Training Data Augmentation</vt:lpstr>
      <vt:lpstr>Early stopping</vt:lpstr>
      <vt:lpstr>Question. If you have 10,000,000 examples, how would you split the train/dev/test set?</vt:lpstr>
      <vt:lpstr>Question. If you have 10,000,000 examples, how would you split the train/dev/test set?</vt:lpstr>
      <vt:lpstr>Question. The dev and test set should:</vt:lpstr>
      <vt:lpstr>Question. The dev and test set should:</vt:lpstr>
      <vt:lpstr>Question. If your Neural Network model seems to have high bias, what of the following would be promising things to try? (Check all that apply.)</vt:lpstr>
      <vt:lpstr>Question. If your Neural Network model seems to have high bias, what of the following would be promising things to try? (Check all that apply.)</vt:lpstr>
      <vt:lpstr>PowerPoint Presentation</vt:lpstr>
      <vt:lpstr>PowerPoint Presentation</vt:lpstr>
      <vt:lpstr>Question. What is weight decay?</vt:lpstr>
      <vt:lpstr>Question. What is weight decay?</vt:lpstr>
      <vt:lpstr>Question. What happens when you increase the regularization hyperparameter lambda?</vt:lpstr>
      <vt:lpstr>Question. What happens when you increase the regularization hyperparameter lambda?</vt:lpstr>
      <vt:lpstr>Question. With the inverted dropout technique, at test time:</vt:lpstr>
      <vt:lpstr>Question. With the inverted dropout technique, at test time:</vt:lpstr>
      <vt:lpstr>Question. Increasing the parameter keep_prob from (say) 0.5 to 0.6 will likely cause the following: (Check the two that apply)</vt:lpstr>
      <vt:lpstr>Question. Increasing the parameter keep_prob from (say) 0.5 to 0.6 will likely cause the following: (Check the two that apply)</vt:lpstr>
      <vt:lpstr>PowerPoint Presentation</vt:lpstr>
      <vt:lpstr>Normalizing training sets</vt:lpstr>
      <vt:lpstr>Why normalize inputs?</vt:lpstr>
      <vt:lpstr>Vanishing/exploding gradients</vt:lpstr>
      <vt:lpstr>PowerPoint Presentation</vt:lpstr>
      <vt:lpstr>Single neuron example (Initialization)</vt:lpstr>
      <vt:lpstr>PowerPoint Presentation</vt:lpstr>
      <vt:lpstr>Forward and backward propagation</vt:lpstr>
      <vt:lpstr>PowerPoint Presentation</vt:lpstr>
      <vt:lpstr>Gradient checking (Grad check)</vt:lpstr>
      <vt:lpstr>Gradient checking implementation notes</vt:lpstr>
      <vt:lpstr>Question. Why do we normalize the inputs ?</vt:lpstr>
      <vt:lpstr>Question. Why do we normalize the inputs ?</vt:lpstr>
      <vt:lpstr>Question. Which of these techniques are useful for reducing variance (reducing overfitting)? (Check all that apply.)</vt:lpstr>
      <vt:lpstr>Question. Which of these techniques are useful for reducing variance (reducing overfitting)? (Check all that apply.)</vt:lpstr>
      <vt:lpstr>Reading materials.</vt:lpstr>
    </vt:vector>
  </TitlesOfParts>
  <Company>ADA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Samir</cp:lastModifiedBy>
  <cp:revision>26</cp:revision>
  <dcterms:created xsi:type="dcterms:W3CDTF">2020-04-12T13:36:36Z</dcterms:created>
  <dcterms:modified xsi:type="dcterms:W3CDTF">2020-04-13T04:36:35Z</dcterms:modified>
</cp:coreProperties>
</file>